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5" r:id="rId2"/>
    <p:sldId id="262" r:id="rId3"/>
    <p:sldId id="258" r:id="rId4"/>
    <p:sldId id="277" r:id="rId5"/>
    <p:sldId id="267" r:id="rId6"/>
    <p:sldId id="260" r:id="rId7"/>
    <p:sldId id="284" r:id="rId8"/>
    <p:sldId id="285" r:id="rId9"/>
    <p:sldId id="263" r:id="rId10"/>
    <p:sldId id="264" r:id="rId11"/>
    <p:sldId id="288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90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5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72846-2CF5-4369-A27C-58825AB5265D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4ECE-FF05-43D7-8AB1-E5292F27D1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75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4ECE-FF05-43D7-8AB1-E5292F27D1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0940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C4ECE-FF05-43D7-8AB1-E5292F27D1F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35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8696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3835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60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7177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70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543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688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0480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965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10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387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29E3B-1A93-45CD-95B6-24F16ACCE685}" type="datetimeFigureOut">
              <a:rPr lang="ru-RU" smtClean="0"/>
              <a:pPr/>
              <a:t>02.10.2013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2DB8-B7E0-42FE-864D-F0D432976F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547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914400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88640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</a:rPr>
              <a:t>                       </a:t>
            </a:r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Родительское </a:t>
            </a:r>
            <a:r>
              <a:rPr lang="ru-RU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собрание </a:t>
            </a:r>
            <a:endParaRPr lang="ru-RU" sz="2800" b="1" i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                                «школьные  </a:t>
            </a:r>
            <a:r>
              <a:rPr lang="ru-RU" sz="28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задания»</a:t>
            </a:r>
          </a:p>
          <a:p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334780"/>
            <a:ext cx="9347245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8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54204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2204864"/>
            <a:ext cx="849694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sz="2400" b="1" dirty="0" smtClean="0">
                <a:solidFill>
                  <a:srgbClr val="C00000"/>
                </a:solidFill>
              </a:rPr>
              <a:t>o</a:t>
            </a:r>
            <a:r>
              <a:rPr lang="ru-RU" sz="2400" b="1" dirty="0" smtClean="0"/>
              <a:t>   У нашего ребенка есть специальное место, где он 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o</a:t>
            </a:r>
            <a:r>
              <a:rPr lang="ru-RU" sz="2400" b="1" dirty="0" smtClean="0"/>
              <a:t>   - Самостоятельно справляется с 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o</a:t>
            </a:r>
            <a:r>
              <a:rPr lang="ru-RU" sz="2400" b="1" dirty="0" smtClean="0"/>
              <a:t>   - Готовит с трудом…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o </a:t>
            </a:r>
            <a:r>
              <a:rPr lang="ru-RU" sz="2400" b="1" dirty="0" smtClean="0"/>
              <a:t>  - Мы оказываем помощь ребенку в приготовлении домашних заданий. Эта  помощь  заключается в 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o</a:t>
            </a:r>
            <a:r>
              <a:rPr lang="ru-RU" sz="2400" b="1" dirty="0" smtClean="0"/>
              <a:t>   - Когда ребенок учит уроки, мы …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o</a:t>
            </a:r>
            <a:r>
              <a:rPr lang="ru-RU" sz="2400" b="1" dirty="0" smtClean="0"/>
              <a:t>   - Если ребенок выполнил домашнее задание небрежно, то 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-315416"/>
            <a:ext cx="36003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r>
              <a:rPr lang="ru-RU" sz="2000" b="1" dirty="0" smtClean="0"/>
              <a:t>                                                                                                                 </a:t>
            </a:r>
            <a:r>
              <a:rPr lang="ru-RU" sz="2400" b="1" dirty="0" smtClean="0"/>
              <a:t>Игра</a:t>
            </a:r>
            <a:r>
              <a:rPr lang="ru-RU" sz="2000" b="1" dirty="0" smtClean="0"/>
              <a:t>: </a:t>
            </a:r>
            <a:r>
              <a:rPr lang="ru-RU" sz="4400" b="1" dirty="0" smtClean="0"/>
              <a:t>«что? 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355975" y="404664"/>
            <a:ext cx="14401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/>
              <a:t>где </a:t>
            </a:r>
            <a:r>
              <a:rPr lang="ru-RU" sz="4400" b="1" dirty="0" smtClean="0"/>
              <a:t>?</a:t>
            </a:r>
            <a:endParaRPr lang="ru-RU" sz="4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76256" y="98072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когда?» </a:t>
            </a:r>
          </a:p>
        </p:txBody>
      </p:sp>
      <p:pic>
        <p:nvPicPr>
          <p:cNvPr id="5123" name="Picture 3" descr="C:\Users\USER12345\Desktop\мама\494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4752528" cy="26788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80604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12345\Desktop\мама\886616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0"/>
            <a:ext cx="5868144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559306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83109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Для успешного выполнения задания необходим четкий ритм занятий. Например, после 25 минут занятий следует сделать перерыв на 5 – 10 минут, во время которого следует выполнить несколько физических упражнений.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105273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87"/>
            <a:ext cx="9144000" cy="3581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40223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15191"/>
            <a:ext cx="703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Практическая работа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8400"/>
            <a:ext cx="86409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6000" dirty="0" smtClean="0">
                <a:solidFill>
                  <a:srgbClr val="C00000"/>
                </a:solidFill>
              </a:rPr>
              <a:t>1</a:t>
            </a:r>
            <a:r>
              <a:rPr lang="ru-RU" sz="3600" dirty="0" smtClean="0"/>
              <a:t> </a:t>
            </a:r>
            <a:r>
              <a:rPr lang="ru-RU" b="1" dirty="0" smtClean="0"/>
              <a:t>Старший ребенок у нас в свое время ходил в группу продленного дня. Уроки там делал кое-как, ну и успеваемость была соответствующая. Поэтому младшему строго-настрого наказала: без нас уроки не делать. Я прихожу после 18 часов, мы ужинаем и садимся за уроки. Я сижу рядом, при необходимости подсказываю или заставляю переделывать.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3284985"/>
            <a:ext cx="8568952" cy="201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400" dirty="0" smtClean="0">
                <a:solidFill>
                  <a:srgbClr val="C00000"/>
                </a:solidFill>
              </a:rPr>
              <a:t>2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/>
              <a:t>Мыс женой сразу договорились : пусть Светлана учится сама, как может. Я и в тетрадки не заглядываю. Жена иногда интересуется. Но мы считаем, раз ученица – Света, то пусть и свои учебные проблемы решает сама. Что не понимает, у ребят, у учительницы спросит, а уж отметка – что заработает, то и получит. Двойку получит, значит, гулять не пойдет, а как иначе?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8162" y="2602058"/>
            <a:ext cx="87958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-</a:t>
            </a:r>
            <a:r>
              <a:rPr lang="ru-RU" sz="1400" b="1" dirty="0" smtClean="0">
                <a:solidFill>
                  <a:srgbClr val="C00000"/>
                </a:solidFill>
              </a:rPr>
              <a:t>    </a:t>
            </a:r>
            <a:r>
              <a:rPr lang="ru-RU" sz="1400" b="1" dirty="0">
                <a:solidFill>
                  <a:srgbClr val="C00000"/>
                </a:solidFill>
              </a:rPr>
              <a:t>Должен ли ребенок дожидаться родителей, чтобы выполнить домашнее задание?</a:t>
            </a:r>
          </a:p>
          <a:p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C00000"/>
                </a:solidFill>
              </a:rPr>
              <a:t>-</a:t>
            </a:r>
            <a:r>
              <a:rPr lang="ru-RU" sz="1400" b="1" dirty="0" smtClean="0">
                <a:solidFill>
                  <a:srgbClr val="C00000"/>
                </a:solidFill>
              </a:rPr>
              <a:t>    </a:t>
            </a:r>
            <a:r>
              <a:rPr lang="ru-RU" sz="1400" b="1" dirty="0">
                <a:solidFill>
                  <a:srgbClr val="C00000"/>
                </a:solidFill>
              </a:rPr>
              <a:t>Как вы думаете, должно ли домашнее задание выполняться сначала в черновом варианте, а потом </a:t>
            </a:r>
            <a:r>
              <a:rPr lang="ru-RU" sz="1400" b="1" dirty="0" smtClean="0">
                <a:solidFill>
                  <a:srgbClr val="C00000"/>
                </a:solidFill>
              </a:rPr>
              <a:t>в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0097" y="5362036"/>
            <a:ext cx="88339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-</a:t>
            </a:r>
            <a:r>
              <a:rPr lang="ru-RU" sz="1400" b="1" dirty="0" smtClean="0">
                <a:solidFill>
                  <a:srgbClr val="C00000"/>
                </a:solidFill>
              </a:rPr>
              <a:t>    </a:t>
            </a:r>
            <a:r>
              <a:rPr lang="ru-RU" sz="1400" b="1" dirty="0">
                <a:solidFill>
                  <a:srgbClr val="C00000"/>
                </a:solidFill>
              </a:rPr>
              <a:t>Как вы оцениваете поведение родителей?</a:t>
            </a:r>
          </a:p>
          <a:p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 smtClean="0">
                <a:solidFill>
                  <a:srgbClr val="C00000"/>
                </a:solidFill>
              </a:rPr>
              <a:t>-   Нужно </a:t>
            </a:r>
            <a:r>
              <a:rPr lang="ru-RU" sz="1400" b="1" dirty="0">
                <a:solidFill>
                  <a:srgbClr val="C00000"/>
                </a:solidFill>
              </a:rPr>
              <a:t>ли помогать ребенку в учебной деятельности?</a:t>
            </a:r>
          </a:p>
          <a:p>
            <a:endParaRPr lang="ru-RU" sz="1400" b="1" dirty="0">
              <a:solidFill>
                <a:srgbClr val="C00000"/>
              </a:solidFill>
            </a:endParaRPr>
          </a:p>
          <a:p>
            <a:r>
              <a:rPr lang="ru-RU" sz="1400" b="1" dirty="0">
                <a:solidFill>
                  <a:srgbClr val="C00000"/>
                </a:solidFill>
              </a:rPr>
              <a:t>-</a:t>
            </a:r>
            <a:r>
              <a:rPr lang="ru-RU" sz="1400" b="1" dirty="0" smtClean="0">
                <a:solidFill>
                  <a:srgbClr val="C00000"/>
                </a:solidFill>
              </a:rPr>
              <a:t>    </a:t>
            </a:r>
            <a:r>
              <a:rPr lang="ru-RU" sz="1400" b="1" dirty="0">
                <a:solidFill>
                  <a:srgbClr val="C00000"/>
                </a:solidFill>
              </a:rPr>
              <a:t>Если ребенок получит двойку, то какие будут ваши действия?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648" y="3315692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</a:rPr>
              <a:t>тетради?</a:t>
            </a:r>
          </a:p>
        </p:txBody>
      </p:sp>
    </p:spTree>
    <p:extLst>
      <p:ext uri="{BB962C8B-B14F-4D97-AF65-F5344CB8AC3E}">
        <p14:creationId xmlns="" xmlns:p14="http://schemas.microsoft.com/office/powerpoint/2010/main" val="682325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60" y="260648"/>
            <a:ext cx="7848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               </a:t>
            </a:r>
            <a:r>
              <a:rPr lang="ru-RU" sz="3600" i="1" dirty="0" smtClean="0">
                <a:solidFill>
                  <a:srgbClr val="00B0F0"/>
                </a:solidFill>
              </a:rPr>
              <a:t>Практические </a:t>
            </a:r>
            <a:r>
              <a:rPr lang="ru-RU" sz="3600" i="1" dirty="0">
                <a:solidFill>
                  <a:srgbClr val="00B0F0"/>
                </a:solidFill>
              </a:rPr>
              <a:t>рекомендации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996951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Начните </a:t>
            </a:r>
            <a:r>
              <a:rPr lang="ru-RU" sz="2400" dirty="0"/>
              <a:t>с предмета, который легче дается ребенку, и не отвечайте  ни на один вопрос, обращенный к вам, пока задание не доделано до конца, посмотрите, есть ли оплошности, предложите искать их самому. Старайтесь избегать слова «ошибка». Не высмеивайте ошибки своих детей.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7660" y="2204864"/>
            <a:ext cx="8820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«Как приучить ребенка к самостоятельности в приготовлении уроков?»</a:t>
            </a:r>
          </a:p>
        </p:txBody>
      </p:sp>
      <p:pic>
        <p:nvPicPr>
          <p:cNvPr id="8196" name="Picture 4" descr="C:\Users\USER12345\Desktop\мама\08007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512168" cy="21574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12345\Desktop\мама\920733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882254"/>
            <a:ext cx="2159746" cy="19757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036401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20688"/>
            <a:ext cx="3816424" cy="1417638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00B0F0"/>
                </a:solidFill>
              </a:rPr>
              <a:t>О чтении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060848"/>
            <a:ext cx="8712968" cy="4536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b="1" i="1" dirty="0" smtClean="0"/>
              <a:t>Один </a:t>
            </a:r>
            <a:r>
              <a:rPr lang="ru-RU" sz="2400" b="1" i="1" dirty="0"/>
              <a:t>раз ребенок читает  сам. Потом вы, скажем, готовите у плиты, а он пересказывает прочитанное. Если неточно пересказывает какое-то место, пусть читает еще. Так уходим от бессмысленных повторов. </a:t>
            </a:r>
            <a:endParaRPr lang="ru-RU" sz="2400" b="1" i="1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r>
              <a:rPr lang="ru-RU" sz="2400" b="1" i="1" dirty="0" smtClean="0"/>
              <a:t>Обязательно </a:t>
            </a:r>
            <a:r>
              <a:rPr lang="ru-RU" sz="2400" b="1" i="1" dirty="0"/>
              <a:t>читайте на ночь с ребенком книжки </a:t>
            </a:r>
            <a:r>
              <a:rPr lang="ru-RU" sz="2400" b="1" i="1" dirty="0" smtClean="0"/>
              <a:t>вслух</a:t>
            </a:r>
            <a:r>
              <a:rPr lang="ru-RU" sz="2400" b="1" i="1" dirty="0"/>
              <a:t>, по очереди. Рассматривайте иллюстрации. Замечайте точность или невнимательность художника, возвращайтесь по ходу к тексту. Если есть отрывки, которые можно читать по ролям</a:t>
            </a:r>
            <a:r>
              <a:rPr lang="ru-RU" sz="2400" b="1" i="1" dirty="0" smtClean="0"/>
              <a:t>, </a:t>
            </a:r>
            <a:r>
              <a:rPr lang="ru-RU" sz="2400" b="1" i="1" dirty="0"/>
              <a:t>используйте эту возможность. А просто так несколько раз  не перечитывайте. Это скучно.</a:t>
            </a:r>
          </a:p>
        </p:txBody>
      </p:sp>
      <p:pic>
        <p:nvPicPr>
          <p:cNvPr id="9218" name="Picture 2" descr="C:\Users\USER12345\Desktop\мама\1343154262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7904" cy="24236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96943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56992"/>
            <a:ext cx="8640960" cy="3240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/>
              <a:t>Обращайте </a:t>
            </a:r>
            <a:r>
              <a:rPr lang="ru-RU" sz="2800" dirty="0"/>
              <a:t>внимание на выполнение упражнения полностью. При трудностях выполните вслух все упражнения, но не пишите в учебнике ни букв, ни слов. При  его письменном выполнении  ребенок еще раз все вспоминает. Уйдите из комнаты, пока он выполняет задание, не стойте за спиной. Не сердитесь на своего ребенка и не злите его.</a:t>
            </a:r>
          </a:p>
        </p:txBody>
      </p:sp>
      <p:pic>
        <p:nvPicPr>
          <p:cNvPr id="10245" name="Picture 5" descr="C:\Users\USER12345\Desktop\мама\153294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640"/>
            <a:ext cx="2764779" cy="3039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4218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русский язык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340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8424936" cy="45651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i="1" dirty="0" smtClean="0"/>
              <a:t>Учите </a:t>
            </a:r>
            <a:r>
              <a:rPr lang="ru-RU" b="1" i="1" dirty="0"/>
              <a:t>читать и представлять как происшествия. Выполните чертеж. Найдите вспомогательное действие, если задача в два и более  действия. Уточняем, о каких величинах идет речь. Ребенок самостоятельно записывает действия и ответ. Проверяете.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61016" y="332656"/>
            <a:ext cx="6989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 по математике</a:t>
            </a:r>
          </a:p>
        </p:txBody>
      </p:sp>
      <p:pic>
        <p:nvPicPr>
          <p:cNvPr id="11266" name="Picture 2" descr="C:\Users\USER12345\Desktop\мама\50917372_C41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59438"/>
            <a:ext cx="2843808" cy="20985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31080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Окружающий мир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Читать не только по книге, но и выписывайте журналы. Делайте оттуда интересные вырезки и подбирайте тексты</a:t>
            </a:r>
            <a:r>
              <a:rPr lang="ru-RU" dirty="0"/>
              <a:t>.</a:t>
            </a:r>
          </a:p>
        </p:txBody>
      </p:sp>
      <p:pic>
        <p:nvPicPr>
          <p:cNvPr id="12290" name="Picture 2" descr="C:\Users\USER12345\Desktop\мама\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3598566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994" y="3121171"/>
            <a:ext cx="3563888" cy="373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62038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1"/>
            <a:ext cx="8229600" cy="1143000"/>
          </a:xfrm>
        </p:spPr>
        <p:txBody>
          <a:bodyPr/>
          <a:lstStyle/>
          <a:p>
            <a:r>
              <a:rPr lang="ru-RU" b="1" i="1" dirty="0">
                <a:solidFill>
                  <a:srgbClr val="0070C0"/>
                </a:solidFill>
              </a:rPr>
              <a:t>Метод ключевых слов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12968" cy="5616624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i="1" dirty="0">
                <a:solidFill>
                  <a:srgbClr val="FF0000"/>
                </a:solidFill>
              </a:rPr>
              <a:t>Этот метод может помочь ребенку при изучении большого по объему текста.</a:t>
            </a:r>
          </a:p>
          <a:p>
            <a:endParaRPr lang="ru-RU" sz="3400" b="1" i="1" dirty="0"/>
          </a:p>
          <a:p>
            <a:pPr algn="just"/>
            <a:r>
              <a:rPr lang="ru-RU" sz="3800" b="1" i="1" dirty="0">
                <a:solidFill>
                  <a:srgbClr val="FF0000"/>
                </a:solidFill>
              </a:rPr>
              <a:t>1</a:t>
            </a:r>
            <a:r>
              <a:rPr lang="ru-RU" sz="3800" b="1" i="1" dirty="0"/>
              <a:t>. </a:t>
            </a:r>
            <a:r>
              <a:rPr lang="ru-RU" sz="4500" b="1" i="1" dirty="0"/>
              <a:t>Ключевыми словами называются самые важные слова в абзаце. Когда вспоминаешь ключевые слова - сразу вспоминаешь, о чем сказано в </a:t>
            </a:r>
            <a:r>
              <a:rPr lang="ru-RU" sz="4500" b="1" i="1" dirty="0" smtClean="0"/>
              <a:t>нужной </a:t>
            </a:r>
            <a:r>
              <a:rPr lang="ru-RU" sz="4500" b="1" i="1" dirty="0"/>
              <a:t>части текста.</a:t>
            </a:r>
          </a:p>
          <a:p>
            <a:pPr algn="just"/>
            <a:endParaRPr lang="ru-RU" sz="4500" b="1" i="1" dirty="0"/>
          </a:p>
          <a:p>
            <a:pPr algn="just"/>
            <a:r>
              <a:rPr lang="ru-RU" sz="4500" b="1" i="1" dirty="0">
                <a:solidFill>
                  <a:srgbClr val="FF0000"/>
                </a:solidFill>
              </a:rPr>
              <a:t>2</a:t>
            </a:r>
            <a:r>
              <a:rPr lang="ru-RU" sz="4500" b="1" i="1" dirty="0"/>
              <a:t>. При чтении абзаца выбирается одно или два ключевых (самых важных) слова. После этого выбранные слова записываются в нужной </a:t>
            </a:r>
            <a:r>
              <a:rPr lang="ru-RU" sz="4500" b="1" i="1" dirty="0" smtClean="0"/>
              <a:t>последовательности </a:t>
            </a:r>
            <a:r>
              <a:rPr lang="ru-RU" sz="4500" b="1" i="1" dirty="0"/>
              <a:t>и к каждому слову ставится вопрос, который связывает его с соответст­вующей частью текста. Затем два ключевых слова надо соединить при помощи вопросов. В результате получается цепочка. Ее нужно записать и вы­учить. Пересказывая заданный текст, опираются именно на эту цепочку</a:t>
            </a:r>
            <a:r>
              <a:rPr lang="ru-RU" sz="45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0936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2123728" y="1196752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АКТУАЛЬ НОСТЬ</a:t>
            </a:r>
            <a:endParaRPr lang="ru-RU" dirty="0"/>
          </a:p>
        </p:txBody>
      </p:sp>
      <p:pic>
        <p:nvPicPr>
          <p:cNvPr id="3074" name="Picture 2" descr="C:\Users\USER12345\Desktop\мама\1323604933_shkolnye-fo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21616"/>
            <a:ext cx="10081120" cy="8325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612576" y="482385"/>
            <a:ext cx="95770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                                            </a:t>
            </a:r>
            <a:r>
              <a:rPr lang="ru-RU" sz="4800" b="1" dirty="0" err="1" smtClean="0">
                <a:solidFill>
                  <a:srgbClr val="FF0000"/>
                </a:solidFill>
              </a:rPr>
              <a:t>Актульность</a:t>
            </a:r>
            <a:r>
              <a:rPr lang="ru-RU" sz="4800" b="1" dirty="0" smtClean="0">
                <a:solidFill>
                  <a:srgbClr val="FF0000"/>
                </a:solidFill>
              </a:rPr>
              <a:t>  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844824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/>
              <a:t>Выполнение школьниками домашних заданий – обязательная часть учебы. Время урока, как правило, не позволяет в достаточной степени отработать и закрепить все учебные навыки. Кроме того, все дети разные. В силу своих возрастных особенностей им необходима помощь родителей в организации времени выполнения домашнего задания. Развитие навыка самостоятельной деятельности необходим как для успешного обучения в школе , так и в жизни вообще. Следовательно, развитие самостоятельности детей – это забота об их будущем.</a:t>
            </a:r>
          </a:p>
        </p:txBody>
      </p:sp>
    </p:spTree>
    <p:extLst>
      <p:ext uri="{BB962C8B-B14F-4D97-AF65-F5344CB8AC3E}">
        <p14:creationId xmlns="" xmlns:p14="http://schemas.microsoft.com/office/powerpoint/2010/main" val="855839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424936" cy="6408712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i="1" dirty="0" smtClean="0">
                <a:solidFill>
                  <a:srgbClr val="0070C0"/>
                </a:solidFill>
              </a:rPr>
              <a:t>                                    Метод </a:t>
            </a:r>
            <a:r>
              <a:rPr lang="ru-RU" sz="3800" b="1" i="1" dirty="0">
                <a:solidFill>
                  <a:srgbClr val="0070C0"/>
                </a:solidFill>
              </a:rPr>
              <a:t>«5П»</a:t>
            </a:r>
          </a:p>
          <a:p>
            <a:endParaRPr lang="ru-RU" b="1" i="1" dirty="0">
              <a:solidFill>
                <a:srgbClr val="0070C0"/>
              </a:solidFill>
            </a:endParaRPr>
          </a:p>
          <a:p>
            <a:pPr algn="just"/>
            <a:r>
              <a:rPr lang="ru-RU" sz="3600" b="1" i="1" dirty="0"/>
              <a:t>Этот метод был разработан американскими психологами. По их мне­нию, метод «5 П» позволяет сосредоточиться на самом основном в </a:t>
            </a:r>
            <a:r>
              <a:rPr lang="ru-RU" sz="3600" b="1" i="1" dirty="0" smtClean="0"/>
              <a:t>изучаемом </a:t>
            </a:r>
            <a:r>
              <a:rPr lang="ru-RU" sz="3600" b="1" i="1" dirty="0"/>
              <a:t>тексте и помогает лучше его запомнить. Данный метод рекомендуется использовать при подготовке устных заданий.</a:t>
            </a:r>
          </a:p>
          <a:p>
            <a:pPr algn="just"/>
            <a:endParaRPr lang="ru-RU" sz="3600" b="1" i="1" dirty="0"/>
          </a:p>
          <a:p>
            <a:pPr algn="just"/>
            <a:r>
              <a:rPr lang="ru-RU" sz="3600" b="1" i="1" dirty="0">
                <a:solidFill>
                  <a:srgbClr val="0070C0"/>
                </a:solidFill>
              </a:rPr>
              <a:t>1П </a:t>
            </a:r>
            <a:r>
              <a:rPr lang="ru-RU" sz="3600" b="1" i="1" dirty="0"/>
              <a:t>- просмотри текст (бегло);</a:t>
            </a:r>
          </a:p>
          <a:p>
            <a:pPr algn="just"/>
            <a:endParaRPr lang="ru-RU" sz="3600" b="1" i="1" dirty="0"/>
          </a:p>
          <a:p>
            <a:pPr algn="just"/>
            <a:r>
              <a:rPr lang="ru-RU" sz="3600" b="1" i="1" dirty="0">
                <a:solidFill>
                  <a:srgbClr val="0070C0"/>
                </a:solidFill>
              </a:rPr>
              <a:t>2П</a:t>
            </a:r>
            <a:r>
              <a:rPr lang="ru-RU" sz="3600" b="1" i="1" dirty="0"/>
              <a:t> - придумай к нему вопросы;</a:t>
            </a:r>
          </a:p>
          <a:p>
            <a:pPr algn="just"/>
            <a:endParaRPr lang="ru-RU" sz="3600" b="1" i="1" dirty="0"/>
          </a:p>
          <a:p>
            <a:pPr algn="just"/>
            <a:r>
              <a:rPr lang="ru-RU" sz="3600" b="1" i="1" dirty="0">
                <a:solidFill>
                  <a:srgbClr val="0070C0"/>
                </a:solidFill>
              </a:rPr>
              <a:t>ЗП</a:t>
            </a:r>
            <a:r>
              <a:rPr lang="ru-RU" sz="3600" b="1" i="1" dirty="0"/>
              <a:t> - пометь карандашом самые важные места;</a:t>
            </a:r>
          </a:p>
          <a:p>
            <a:pPr algn="just"/>
            <a:endParaRPr lang="ru-RU" sz="3600" b="1" i="1" dirty="0"/>
          </a:p>
          <a:p>
            <a:pPr algn="just"/>
            <a:r>
              <a:rPr lang="ru-RU" sz="3600" b="1" i="1" dirty="0">
                <a:solidFill>
                  <a:srgbClr val="0070C0"/>
                </a:solidFill>
              </a:rPr>
              <a:t>4П</a:t>
            </a:r>
            <a:r>
              <a:rPr lang="ru-RU" sz="3600" b="1" i="1" dirty="0"/>
              <a:t> - перескажи текст (используя ключевые слова);</a:t>
            </a:r>
          </a:p>
          <a:p>
            <a:pPr algn="just"/>
            <a:endParaRPr lang="ru-RU" sz="3600" b="1" i="1" dirty="0"/>
          </a:p>
          <a:p>
            <a:pPr algn="just"/>
            <a:r>
              <a:rPr lang="ru-RU" sz="3600" b="1" i="1" dirty="0">
                <a:solidFill>
                  <a:srgbClr val="0070C0"/>
                </a:solidFill>
              </a:rPr>
              <a:t>5П</a:t>
            </a:r>
            <a:r>
              <a:rPr lang="ru-RU" sz="3600" b="1" i="1" dirty="0"/>
              <a:t> - просмотри текст повторно.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314" name="Picture 2" descr="C:\Users\USER12345\Desktop\мама\emocii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2771800" cy="16276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6212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Помощь ребенку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i="1" dirty="0" smtClean="0"/>
              <a:t>Запастись терпением</a:t>
            </a:r>
          </a:p>
          <a:p>
            <a:pPr algn="just"/>
            <a:r>
              <a:rPr lang="ru-RU" b="1" i="1" dirty="0" smtClean="0"/>
              <a:t>Отправляйтесь в непосредственное путешествие из пункта «не могу , не знаю , не умею» в пункт «могу, знаю </a:t>
            </a:r>
            <a:r>
              <a:rPr lang="ru-RU" b="1" i="1" dirty="0"/>
              <a:t>и умею!». </a:t>
            </a:r>
            <a:endParaRPr lang="ru-RU" b="1" i="1" dirty="0" smtClean="0"/>
          </a:p>
          <a:p>
            <a:pPr algn="just"/>
            <a:r>
              <a:rPr lang="ru-RU" b="1" i="1" dirty="0" smtClean="0"/>
              <a:t>Главная </a:t>
            </a:r>
            <a:r>
              <a:rPr lang="ru-RU" b="1" i="1" dirty="0"/>
              <a:t>роль принадлежит не Вам – Вы только сопровождаете маленького </a:t>
            </a:r>
            <a:r>
              <a:rPr lang="ru-RU" b="1" i="1" dirty="0" smtClean="0"/>
              <a:t>путешественника</a:t>
            </a:r>
          </a:p>
          <a:p>
            <a:pPr algn="just"/>
            <a:r>
              <a:rPr lang="ru-RU" b="1" i="1" dirty="0" smtClean="0"/>
              <a:t>Золотое правило </a:t>
            </a:r>
            <a:r>
              <a:rPr lang="ru-RU" b="1" i="1" dirty="0"/>
              <a:t>гласит</a:t>
            </a:r>
            <a:r>
              <a:rPr lang="ru-RU" b="1" i="1" dirty="0" smtClean="0"/>
              <a:t>:-«То, что сегодня ребенок делает вместе со взрослым, завтра он делает сам!»</a:t>
            </a:r>
          </a:p>
        </p:txBody>
      </p:sp>
    </p:spTree>
    <p:extLst>
      <p:ext uri="{BB962C8B-B14F-4D97-AF65-F5344CB8AC3E}">
        <p14:creationId xmlns="" xmlns:p14="http://schemas.microsoft.com/office/powerpoint/2010/main" val="2844176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USER12345\Desktop\мама\0012-012-Do-novykh-Vstre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50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77146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21331017">
            <a:off x="1616393" y="1142972"/>
            <a:ext cx="3920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Цель :</a:t>
            </a:r>
          </a:p>
          <a:p>
            <a:endParaRPr lang="ru-RU" b="1" dirty="0" smtClean="0"/>
          </a:p>
          <a:p>
            <a:r>
              <a:rPr lang="ru-RU" b="1" dirty="0" smtClean="0"/>
              <a:t>1 Выявить представления родителей об организации учебной работы детей дома;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rot="20899920">
            <a:off x="1688873" y="4661962"/>
            <a:ext cx="413545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Дать рекомендации родителям о том, как формировать у детей навыки самоконтроля, умение работать самостоятельно.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6644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019" y="1628800"/>
            <a:ext cx="806489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1</a:t>
            </a:r>
            <a:r>
              <a:rPr lang="ru-RU" sz="2400" dirty="0" smtClean="0"/>
              <a:t>.Введение в тему собрания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2</a:t>
            </a:r>
            <a:r>
              <a:rPr lang="ru-RU" sz="2400" dirty="0" smtClean="0"/>
              <a:t>.Практическая работа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3</a:t>
            </a:r>
            <a:r>
              <a:rPr lang="ru-RU" sz="2400" dirty="0" smtClean="0"/>
              <a:t>.Учитель к барьеру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4</a:t>
            </a:r>
            <a:r>
              <a:rPr lang="ru-RU" sz="2400" dirty="0" smtClean="0"/>
              <a:t>.Советы родителям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5</a:t>
            </a:r>
            <a:r>
              <a:rPr lang="ru-RU" sz="2400" dirty="0" smtClean="0"/>
              <a:t>.Педагогическая ситуация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6</a:t>
            </a:r>
            <a:r>
              <a:rPr lang="ru-RU" sz="2400" dirty="0" smtClean="0"/>
              <a:t>. Работа в группах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7</a:t>
            </a:r>
            <a:r>
              <a:rPr lang="ru-RU" sz="2400" dirty="0" smtClean="0"/>
              <a:t>. Подводим итоги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8</a:t>
            </a:r>
            <a:r>
              <a:rPr lang="ru-RU" sz="2400" dirty="0" smtClean="0"/>
              <a:t>. Разное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0872" y="44494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     Ход собрания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USER12345\Desktop\мама\1343395121_pervok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336" y="454484"/>
            <a:ext cx="4666664" cy="64035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4611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12345\Desktop\мама\59b4acada47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8" y="4199"/>
            <a:ext cx="896448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8943" y="188640"/>
            <a:ext cx="33843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 Введение в тему собрания.</a:t>
            </a:r>
          </a:p>
          <a:p>
            <a:endParaRPr lang="ru-RU" sz="1600" dirty="0"/>
          </a:p>
          <a:p>
            <a:r>
              <a:rPr lang="ru-RU" sz="1600" b="1" i="1" dirty="0"/>
              <a:t>Жила – была Красная Шапочка, такая хорошенькая да умненькая, что лучше её и на свете не было. Мать любила её без памяти, а бабушка ещё больше. Раз пошла Красная Шапочка к бабушке. Идёт она лесом, цветочки собирает, кузнечиков слушает, и вдруг вспомнила, а уроки – то она не сделала, а солнце к вечеру клонится…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438357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Задание для родителей: продолжить сказку, составить 1-2 предложения по цепочке.</a:t>
            </a:r>
          </a:p>
        </p:txBody>
      </p:sp>
    </p:spTree>
    <p:extLst>
      <p:ext uri="{BB962C8B-B14F-4D97-AF65-F5344CB8AC3E}">
        <p14:creationId xmlns="" xmlns:p14="http://schemas.microsoft.com/office/powerpoint/2010/main" val="21551592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" y="2654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-125548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 </a:t>
            </a:r>
          </a:p>
          <a:p>
            <a:endParaRPr lang="ru-RU" dirty="0"/>
          </a:p>
          <a:p>
            <a:endParaRPr lang="ru-RU" dirty="0" smtClean="0"/>
          </a:p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1</a:t>
            </a:r>
            <a:r>
              <a:rPr lang="ru-RU" sz="2000" b="1" dirty="0" smtClean="0"/>
              <a:t>Учёба в школе, выполнение домашних заданий – серьёзный труд. Что такое домашнее задание известно всем и каждому. Несколько поколений школьников домашнее задание называют «</a:t>
            </a:r>
            <a:r>
              <a:rPr lang="ru-RU" sz="2000" b="1" dirty="0" err="1" smtClean="0"/>
              <a:t>домашкой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825896"/>
            <a:ext cx="806489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70C0"/>
                </a:solidFill>
              </a:rPr>
              <a:t>2</a:t>
            </a:r>
            <a:r>
              <a:rPr lang="ru-RU" sz="2000" b="1" dirty="0" smtClean="0"/>
              <a:t>«Домашка» - это то, что мешает бедным детям свободно дышать после окончания школьных занятий. Зачем же столько поколений учителей настаивают на выполнении домашнего задания, и отчего столько поколений несчастных школьников с таким же постоянством стараются избежать этой «горькой участи»?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SER12345\Desktop\мама\59666296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8247745" cy="3068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36678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74760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69069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908720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Одной из главных является функция </a:t>
            </a:r>
            <a:r>
              <a:rPr lang="ru-RU" sz="2000" b="1" dirty="0"/>
              <a:t>выравнивания знаний и умений ребёнка, его навыков, в том случае, если он долго болел, или много пропустил, или не усвоил какую-то сложную тему.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rgbClr val="C00000"/>
                </a:solidFill>
              </a:rPr>
              <a:t>Вторая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функция</a:t>
            </a:r>
            <a:r>
              <a:rPr lang="ru-RU" sz="2000" b="1" dirty="0"/>
              <a:t> домашнего задания – это стимулирование познавательного интереса учащегося, желания знать как можно больше по предмету или по теме. </a:t>
            </a:r>
          </a:p>
          <a:p>
            <a:endParaRPr lang="ru-RU" sz="2000" b="1" dirty="0"/>
          </a:p>
          <a:p>
            <a:r>
              <a:rPr lang="ru-RU" sz="2000" b="1" dirty="0">
                <a:solidFill>
                  <a:srgbClr val="C00000"/>
                </a:solidFill>
              </a:rPr>
              <a:t>Третья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rgbClr val="C00000"/>
                </a:solidFill>
              </a:rPr>
              <a:t>функция </a:t>
            </a:r>
            <a:r>
              <a:rPr lang="ru-RU" sz="2000" b="1" dirty="0"/>
              <a:t>домашнего задания – это развитие самостоятельности ученика, его усидчивости и ответственности за выполняемое учебное задание.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332656"/>
            <a:ext cx="454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Функции домашнего задания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12345\Desktop\мама\neznayka-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9" y="4509119"/>
            <a:ext cx="2564598" cy="2125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12345\Desktop\мама\b21ed826eb6e6bd117d45385078507a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437112"/>
            <a:ext cx="2858129" cy="20608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024432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1224</Words>
  <Application>Microsoft Office PowerPoint</Application>
  <PresentationFormat>Экран (4:3)</PresentationFormat>
  <Paragraphs>126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 чтении</vt:lpstr>
      <vt:lpstr>Слайд 16</vt:lpstr>
      <vt:lpstr>Слайд 17</vt:lpstr>
      <vt:lpstr>Окружающий мир</vt:lpstr>
      <vt:lpstr>Метод ключевых слов</vt:lpstr>
      <vt:lpstr>Слайд 20</vt:lpstr>
      <vt:lpstr>Помощь ребенку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</cp:revision>
  <dcterms:created xsi:type="dcterms:W3CDTF">2012-11-14T16:28:19Z</dcterms:created>
  <dcterms:modified xsi:type="dcterms:W3CDTF">2013-10-02T12:50:25Z</dcterms:modified>
</cp:coreProperties>
</file>