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3" r:id="rId9"/>
    <p:sldId id="264" r:id="rId10"/>
    <p:sldId id="265" r:id="rId11"/>
    <p:sldId id="267" r:id="rId12"/>
    <p:sldId id="266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CEB70-56DA-4ECD-A93B-F75310D720E9}" type="datetimeFigureOut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DA6D2-2AB7-495A-A664-30098CE01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36FA4-540D-4CAB-B0A9-200ACBCEE285}" type="datetimeFigureOut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985BE-6DA8-4771-849B-FDE1A2019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61778-D8C9-471D-89B2-F5945E98018B}" type="datetimeFigureOut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335DF-49ED-411F-9B50-08BF0BB8D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CD21-AEEC-4319-B447-8DC8F546363B}" type="datetimeFigureOut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3AC13-06CC-4E6C-B25D-546CF08A5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2E360-9974-46E0-B5A0-ED110E0E3781}" type="datetimeFigureOut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BC67F-1097-4C1C-A442-E93A642D3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2C727-00C1-45B6-A7AC-5ABACBB9B486}" type="datetimeFigureOut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E4A48-E96B-4045-959C-CF655F396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DBC77-8BA2-4F49-9130-FFA86731AAE8}" type="datetimeFigureOut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EE5B2-EAC0-40D2-88A0-0A4090FCF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3E93E-3DFB-409C-990B-E1437BCF3478}" type="datetimeFigureOut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1651A-AA18-476E-BA31-E5F50D883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D869-8201-402F-B99C-1E0AD25344CC}" type="datetimeFigureOut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12F70-921D-4EB6-8A15-EBB926A06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CAA0A-4662-4043-9FA8-BF6A10F69815}" type="datetimeFigureOut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155D2-7F46-4C85-BC1C-E41A449DF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47A26-4641-44F3-BE4C-62211568FE7A}" type="datetimeFigureOut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A2D83-0331-4767-80A4-4920B1BFB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A934D4-1322-4DA5-80C1-68DE0085F76C}" type="datetimeFigureOut">
              <a:rPr lang="ru-RU"/>
              <a:pPr>
                <a:defRPr/>
              </a:pPr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3E791-EDAC-40A8-B6BF-9469CCA54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ДИАЛОГ И МОНОЛОГ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31640" y="4191452"/>
            <a:ext cx="6408712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ГБОУ СОШ ОЦ с. Подъём-Михайловка</a:t>
            </a:r>
          </a:p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Учитель начальных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классов 1 категории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Войновская Нина Викторовна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908720"/>
            <a:ext cx="3672408" cy="1266155"/>
          </a:xfrm>
        </p:spPr>
        <p:txBody>
          <a:bodyPr/>
          <a:lstStyle/>
          <a:p>
            <a:r>
              <a:rPr lang="ru-RU" sz="6600" dirty="0" smtClean="0">
                <a:solidFill>
                  <a:srgbClr val="FF0000"/>
                </a:solidFill>
              </a:rPr>
              <a:t>Диалог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2040" y="908720"/>
            <a:ext cx="3754760" cy="1266155"/>
          </a:xfrm>
        </p:spPr>
        <p:txBody>
          <a:bodyPr/>
          <a:lstStyle/>
          <a:p>
            <a:r>
              <a:rPr lang="ru-RU" sz="6600" dirty="0" smtClean="0">
                <a:solidFill>
                  <a:srgbClr val="FF0000"/>
                </a:solidFill>
              </a:rPr>
              <a:t>Монолог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illustrators.ru/illustrations/336472_original.jpg?13038469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204864"/>
            <a:ext cx="3528392" cy="4392488"/>
          </a:xfrm>
          <a:prstGeom prst="rect">
            <a:avLst/>
          </a:prstGeom>
          <a:noFill/>
        </p:spPr>
      </p:pic>
      <p:pic>
        <p:nvPicPr>
          <p:cNvPr id="22532" name="Picture 4" descr="http://murzilka.org/upload/vipuski/10%202010/vladimi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76872"/>
            <a:ext cx="3384376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13"/>
          <p:cNvSpPr>
            <a:spLocks noGrp="1"/>
          </p:cNvSpPr>
          <p:nvPr>
            <p:ph idx="4294967295"/>
          </p:nvPr>
        </p:nvSpPr>
        <p:spPr>
          <a:xfrm>
            <a:off x="0" y="0"/>
            <a:ext cx="9324528" cy="68580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               </a:t>
            </a:r>
            <a:endParaRPr lang="ru-RU" sz="5400" dirty="0" smtClean="0"/>
          </a:p>
          <a:p>
            <a:pPr>
              <a:buNone/>
            </a:pP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932040" y="3501008"/>
            <a:ext cx="43204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4427984" y="1988840"/>
            <a:ext cx="21704" cy="7417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07904" y="2564904"/>
            <a:ext cx="1825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Речь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5656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707904" y="3429000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652120" y="314096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059832" y="314096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347864" y="1340768"/>
            <a:ext cx="1989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общение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7544" y="278092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письменная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72200" y="2852936"/>
            <a:ext cx="2337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устная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27784" y="3861048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диалог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860032" y="3861048"/>
            <a:ext cx="2762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монолог</a:t>
            </a:r>
            <a:endParaRPr lang="ru-RU" sz="3200" b="1" dirty="0">
              <a:solidFill>
                <a:srgbClr val="002060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2555776" y="4437112"/>
            <a:ext cx="64807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15616" y="53732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95536" y="5229200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.</a:t>
            </a:r>
            <a:r>
              <a:rPr lang="ru-RU" b="1" dirty="0" smtClean="0"/>
              <a:t>Г</a:t>
            </a:r>
            <a:r>
              <a:rPr lang="ru-RU" sz="2000" b="1" dirty="0" smtClean="0"/>
              <a:t>оворящие обмениваются</a:t>
            </a:r>
          </a:p>
          <a:p>
            <a:r>
              <a:rPr lang="ru-RU" sz="2000" b="1" dirty="0" smtClean="0"/>
              <a:t>  высказываниями.</a:t>
            </a:r>
          </a:p>
          <a:p>
            <a:r>
              <a:rPr lang="ru-RU" sz="2000" b="1" dirty="0" smtClean="0"/>
              <a:t>  Происходит смена говорящих.</a:t>
            </a:r>
            <a:endParaRPr lang="ru-RU" sz="2000" b="1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5796136" y="4437112"/>
            <a:ext cx="43204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04048" y="5373216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Высказывается только один человек.</a:t>
            </a:r>
          </a:p>
          <a:p>
            <a:r>
              <a:rPr lang="ru-RU" b="1" dirty="0" smtClean="0"/>
              <a:t>Не происходит смены говорящих.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13"/>
          <p:cNvSpPr>
            <a:spLocks noGrp="1"/>
          </p:cNvSpPr>
          <p:nvPr>
            <p:ph idx="4294967295"/>
          </p:nvPr>
        </p:nvSpPr>
        <p:spPr>
          <a:xfrm>
            <a:off x="0" y="0"/>
            <a:ext cx="9324528" cy="68580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               </a:t>
            </a:r>
            <a:endParaRPr lang="ru-RU" sz="5400" dirty="0" smtClean="0"/>
          </a:p>
          <a:p>
            <a:pPr>
              <a:buNone/>
            </a:pP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932040" y="3501008"/>
            <a:ext cx="43204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4427984" y="1988840"/>
            <a:ext cx="21704" cy="7417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07904" y="2564904"/>
            <a:ext cx="1825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Речь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5656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707904" y="3429000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652120" y="314096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059832" y="314096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347864" y="1340768"/>
            <a:ext cx="1989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общение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7544" y="278092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письменная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72200" y="2852936"/>
            <a:ext cx="2337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устная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27784" y="3861048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диалог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860032" y="3861048"/>
            <a:ext cx="2762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монолог</a:t>
            </a:r>
            <a:endParaRPr lang="ru-RU" sz="3200" b="1" dirty="0">
              <a:solidFill>
                <a:srgbClr val="002060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2555776" y="4437112"/>
            <a:ext cx="64807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15616" y="53732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95536" y="5229200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.</a:t>
            </a:r>
            <a:r>
              <a:rPr lang="ru-RU" b="1" dirty="0" smtClean="0"/>
              <a:t>Г</a:t>
            </a:r>
            <a:r>
              <a:rPr lang="ru-RU" sz="2000" b="1" dirty="0" smtClean="0"/>
              <a:t>оворящие обмениваются</a:t>
            </a:r>
          </a:p>
          <a:p>
            <a:r>
              <a:rPr lang="ru-RU" sz="2000" b="1" dirty="0" smtClean="0"/>
              <a:t>  высказываниями.</a:t>
            </a:r>
          </a:p>
          <a:p>
            <a:r>
              <a:rPr lang="ru-RU" sz="2000" b="1" dirty="0" smtClean="0"/>
              <a:t>  Происходит смена говорящих.</a:t>
            </a:r>
            <a:endParaRPr lang="ru-RU" sz="2000" b="1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5796136" y="4437112"/>
            <a:ext cx="43204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04048" y="5373216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Высказывается только один человек.</a:t>
            </a:r>
          </a:p>
          <a:p>
            <a:r>
              <a:rPr lang="ru-RU" b="1" dirty="0" smtClean="0"/>
              <a:t>Не происходит смены говорящих.</a:t>
            </a:r>
            <a:endParaRPr lang="ru-RU" b="1" dirty="0"/>
          </a:p>
        </p:txBody>
      </p:sp>
      <p:pic>
        <p:nvPicPr>
          <p:cNvPr id="20" name="Picture 4" descr="http://murzilka.org/upload/vipuski/10%202010/vladimi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2232248" cy="1656184"/>
          </a:xfrm>
          <a:prstGeom prst="rect">
            <a:avLst/>
          </a:prstGeom>
          <a:noFill/>
        </p:spPr>
      </p:pic>
      <p:pic>
        <p:nvPicPr>
          <p:cNvPr id="22" name="Picture 2" descr="http://illustrators.ru/illustrations/336472_original.jpg?13038469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5728" y="3501008"/>
            <a:ext cx="226876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2051050" y="2133600"/>
            <a:ext cx="6697663" cy="3992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i="1" dirty="0" smtClean="0">
                <a:latin typeface="Comic Sans MS" pitchFamily="66" charset="0"/>
              </a:rPr>
              <a:t>Вы считаете, что урок прошёл для вас плодотворно, с пользой. Вы научились и можете помочь другим.</a:t>
            </a:r>
          </a:p>
          <a:p>
            <a:pPr>
              <a:lnSpc>
                <a:spcPct val="90000"/>
              </a:lnSpc>
            </a:pPr>
            <a:endParaRPr lang="ru-RU" sz="2400" b="1" i="1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ru-RU" sz="2400" b="1" i="1" dirty="0" smtClean="0">
                <a:latin typeface="Comic Sans MS" pitchFamily="66" charset="0"/>
              </a:rPr>
              <a:t>Вы считаете, что научились применять свои знания, но вам ещё нужна помощь.</a:t>
            </a:r>
          </a:p>
          <a:p>
            <a:pPr>
              <a:lnSpc>
                <a:spcPct val="90000"/>
              </a:lnSpc>
            </a:pPr>
            <a:endParaRPr lang="ru-RU" sz="2400" b="1" i="1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ru-RU" sz="2400" b="1" i="1" dirty="0" smtClean="0">
                <a:latin typeface="Comic Sans MS" pitchFamily="66" charset="0"/>
              </a:rPr>
              <a:t>Вы считаете, что было трудно на уроке.</a:t>
            </a:r>
          </a:p>
          <a:p>
            <a:pPr>
              <a:lnSpc>
                <a:spcPct val="90000"/>
              </a:lnSpc>
            </a:pPr>
            <a:endParaRPr lang="ru-RU" sz="2400" b="1" i="1" dirty="0" smtClean="0">
              <a:latin typeface="Comic Sans MS" pitchFamily="66" charset="0"/>
            </a:endParaRPr>
          </a:p>
        </p:txBody>
      </p:sp>
      <p:pic>
        <p:nvPicPr>
          <p:cNvPr id="16387" name="Picture 8" descr="рад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4967" b="4857"/>
          <a:stretch>
            <a:fillRect/>
          </a:stretch>
        </p:blipFill>
        <p:spPr>
          <a:xfrm>
            <a:off x="755650" y="2133600"/>
            <a:ext cx="1060450" cy="1438275"/>
          </a:xfrm>
          <a:solidFill>
            <a:srgbClr val="FF9999"/>
          </a:solidFill>
          <a:ln w="57150" cmpd="thickThin">
            <a:solidFill>
              <a:srgbClr val="006600"/>
            </a:solidFill>
          </a:ln>
        </p:spPr>
      </p:pic>
      <p:pic>
        <p:nvPicPr>
          <p:cNvPr id="16388" name="Picture 10" descr="удивлени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55650" y="3716338"/>
            <a:ext cx="1087438" cy="1265237"/>
          </a:xfrm>
          <a:solidFill>
            <a:srgbClr val="0099CC"/>
          </a:solidFill>
          <a:ln w="57150" cmpd="thickThin">
            <a:solidFill>
              <a:srgbClr val="006600"/>
            </a:solidFill>
          </a:ln>
        </p:spPr>
      </p:pic>
      <p:sp>
        <p:nvSpPr>
          <p:cNvPr id="16389" name="WordArt 6" descr="black100"/>
          <p:cNvSpPr>
            <a:spLocks noChangeArrowheads="1" noChangeShapeType="1" noTextEdit="1"/>
          </p:cNvSpPr>
          <p:nvPr/>
        </p:nvSpPr>
        <p:spPr bwMode="auto">
          <a:xfrm>
            <a:off x="1785938" y="764704"/>
            <a:ext cx="5616575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37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Рефлексия</a:t>
            </a:r>
          </a:p>
        </p:txBody>
      </p:sp>
      <p:pic>
        <p:nvPicPr>
          <p:cNvPr id="16390" name="Picture 12" descr="печ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-7042"/>
          <a:stretch>
            <a:fillRect/>
          </a:stretch>
        </p:blipFill>
        <p:spPr>
          <a:xfrm>
            <a:off x="755650" y="5084763"/>
            <a:ext cx="1085850" cy="1246187"/>
          </a:xfrm>
          <a:solidFill>
            <a:srgbClr val="FFFF66"/>
          </a:solidFill>
          <a:ln w="57150" cmpd="thickThin">
            <a:solidFill>
              <a:srgbClr val="00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24136"/>
          </a:xfrm>
        </p:spPr>
        <p:txBody>
          <a:bodyPr/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Спасибо за урок!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23554" name="Picture 2" descr="http://a1.mzstatic.com/us/r1000/069/Purple/c8/86/da/mzl.dxfmmcdh.480x480-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792088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13"/>
          <p:cNvSpPr>
            <a:spLocks noGrp="1"/>
          </p:cNvSpPr>
          <p:nvPr>
            <p:ph idx="4294967295"/>
          </p:nvPr>
        </p:nvSpPr>
        <p:spPr>
          <a:xfrm>
            <a:off x="0" y="476250"/>
            <a:ext cx="9144000" cy="576103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               </a:t>
            </a:r>
            <a:endParaRPr lang="ru-RU" sz="5400" dirty="0" smtClean="0"/>
          </a:p>
          <a:p>
            <a:pPr>
              <a:buNone/>
            </a:pP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932040" y="3501008"/>
            <a:ext cx="43204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4427984" y="1988840"/>
            <a:ext cx="21704" cy="7417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07904" y="2564904"/>
            <a:ext cx="1825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Речь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5656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707904" y="3429000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652120" y="314096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059832" y="314096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347864" y="1340768"/>
            <a:ext cx="1989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общение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7544" y="278092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письменная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72200" y="2852936"/>
            <a:ext cx="2337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устная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27784" y="3861048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диалог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860032" y="3861048"/>
            <a:ext cx="2762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монолог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3" grpId="0"/>
      <p:bldP spid="44" grpId="0"/>
      <p:bldP spid="45" grpId="0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Что такое диалог?</a:t>
            </a:r>
          </a:p>
          <a:p>
            <a:r>
              <a:rPr lang="ru-RU" sz="3600" dirty="0" smtClean="0"/>
              <a:t>Что такое монолог?</a:t>
            </a:r>
          </a:p>
          <a:p>
            <a:r>
              <a:rPr lang="ru-RU" sz="3600" dirty="0" smtClean="0"/>
              <a:t>Что общего у диалога и монолога?</a:t>
            </a:r>
          </a:p>
          <a:p>
            <a:r>
              <a:rPr lang="ru-RU" sz="3600" dirty="0" smtClean="0"/>
              <a:t>В чём отличие диалога от монолога?</a:t>
            </a:r>
          </a:p>
          <a:p>
            <a:r>
              <a:rPr lang="ru-RU" sz="3600" dirty="0" smtClean="0"/>
              <a:t>Где чаще используется диалог, а где монолог?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5212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Алексей Николаевич Толстой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childhoodbooks.ru/images/illustr/vladimirsky/burtn2/burt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7416824" cy="6768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13"/>
          <p:cNvSpPr>
            <a:spLocks noGrp="1"/>
          </p:cNvSpPr>
          <p:nvPr>
            <p:ph idx="4294967295"/>
          </p:nvPr>
        </p:nvSpPr>
        <p:spPr>
          <a:xfrm>
            <a:off x="0" y="0"/>
            <a:ext cx="9324528" cy="68580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               </a:t>
            </a:r>
            <a:endParaRPr lang="ru-RU" sz="5400" dirty="0" smtClean="0"/>
          </a:p>
          <a:p>
            <a:pPr>
              <a:buNone/>
            </a:pP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932040" y="3501008"/>
            <a:ext cx="43204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4427984" y="1988840"/>
            <a:ext cx="21704" cy="7417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07904" y="2564904"/>
            <a:ext cx="1825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Речь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5656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707904" y="3429000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652120" y="314096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059832" y="314096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347864" y="1340768"/>
            <a:ext cx="1989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общение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7544" y="278092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письменная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72200" y="2852936"/>
            <a:ext cx="2337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устная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27784" y="3861048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диалог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860032" y="3861048"/>
            <a:ext cx="2762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монолог</a:t>
            </a:r>
            <a:endParaRPr lang="ru-RU" sz="3200" b="1" dirty="0">
              <a:solidFill>
                <a:srgbClr val="002060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2555776" y="4437112"/>
            <a:ext cx="64807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15616" y="53732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95536" y="522920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.Г</a:t>
            </a:r>
            <a:r>
              <a:rPr lang="ru-RU" sz="2000" dirty="0" smtClean="0"/>
              <a:t>оворящие обмениваются</a:t>
            </a:r>
          </a:p>
          <a:p>
            <a:r>
              <a:rPr lang="ru-RU" sz="2000" dirty="0" smtClean="0"/>
              <a:t>  высказываниями.</a:t>
            </a:r>
          </a:p>
          <a:p>
            <a:r>
              <a:rPr lang="ru-RU" sz="2000" dirty="0" smtClean="0"/>
              <a:t>  Происходит смена говорящих.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1835696" y="980728"/>
            <a:ext cx="5486400" cy="3818855"/>
          </a:xfrm>
        </p:spPr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251520" y="4581128"/>
            <a:ext cx="8640960" cy="2276872"/>
          </a:xfrm>
        </p:spPr>
        <p:txBody>
          <a:bodyPr/>
          <a:lstStyle/>
          <a:p>
            <a:r>
              <a:rPr lang="ru-RU" sz="2400" dirty="0" smtClean="0"/>
              <a:t>-</a:t>
            </a:r>
            <a:r>
              <a:rPr lang="ru-RU" sz="2000" dirty="0" smtClean="0"/>
              <a:t>Трудно нашему брату колесу. Всю жизнь трясись по дорогам, а попробуй только перевести дух, так получишь накачку.</a:t>
            </a:r>
          </a:p>
          <a:p>
            <a:r>
              <a:rPr lang="ru-RU" sz="2000" dirty="0" smtClean="0"/>
              <a:t>-Значит спуску не дают?</a:t>
            </a:r>
          </a:p>
          <a:p>
            <a:r>
              <a:rPr lang="ru-RU" sz="2000" dirty="0" smtClean="0"/>
              <a:t>-Ох, не дают! Да ещё того гляди – под машину угодишь. Вот, что главное…</a:t>
            </a:r>
          </a:p>
          <a:p>
            <a:r>
              <a:rPr lang="ru-RU" sz="2000" dirty="0" smtClean="0"/>
              <a:t>-Под машину? Разве ты не под машиной работаешь?</a:t>
            </a:r>
          </a:p>
          <a:p>
            <a:r>
              <a:rPr lang="ru-RU" sz="2000" dirty="0" smtClean="0"/>
              <a:t>-Ещё чего придумаете! Я пятое колесо, запасное…</a:t>
            </a:r>
            <a:endParaRPr lang="ru-RU" sz="2000" dirty="0"/>
          </a:p>
        </p:txBody>
      </p:sp>
      <p:pic>
        <p:nvPicPr>
          <p:cNvPr id="18434" name="Picture 2" descr="Ёжик под дождем смотрит в свое отражение в луж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08720"/>
            <a:ext cx="5112568" cy="3744416"/>
          </a:xfrm>
          <a:prstGeom prst="rect">
            <a:avLst/>
          </a:prstGeom>
          <a:noFill/>
        </p:spPr>
      </p:pic>
      <p:pic>
        <p:nvPicPr>
          <p:cNvPr id="18438" name="Picture 6" descr="http://go1.imgsmail.ru/imgpreview?key=http%3A//photoarhivy.ru/albums/auto-moto/wheel.gif&amp;mb=imgdb_preview_1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052736"/>
            <a:ext cx="2304256" cy="196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4869160"/>
            <a:ext cx="8424936" cy="158417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Страх, усталость, боязнь, ужас, отчаяние, тревогу, смущение, высокомерие, любовь.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Ёжик под дождем смотрит в свое отражение в луж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08720"/>
            <a:ext cx="5112568" cy="3744416"/>
          </a:xfrm>
          <a:prstGeom prst="rect">
            <a:avLst/>
          </a:prstGeom>
          <a:noFill/>
        </p:spPr>
      </p:pic>
      <p:pic>
        <p:nvPicPr>
          <p:cNvPr id="6" name="Picture 6" descr="http://go1.imgsmail.ru/imgpreview?key=http%3A//photoarhivy.ru/albums/auto-moto/wheel.gif&amp;mb=imgdb_preview_1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052736"/>
            <a:ext cx="2304256" cy="196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340768"/>
            <a:ext cx="4258816" cy="5112568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-Где ты была сегодня, киска?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-У королевы, у английской!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-Что ты видала при дворе?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-Видала…мышку на ковре.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9458" name="Picture 2" descr="http://www.planetaskazok.ru/images/stories/marshak/angliyskie_pesenki/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628800"/>
            <a:ext cx="3888432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95536" y="836713"/>
            <a:ext cx="4101852" cy="100811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-Где купили вы, сеньор, этот красный помидор?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908721"/>
            <a:ext cx="4041775" cy="100811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-Вот невежливый вопрос!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Это собственный мой нос!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Гримасничающий клоун на белом фо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060848"/>
            <a:ext cx="3600400" cy="4216525"/>
          </a:xfrm>
          <a:prstGeom prst="rect">
            <a:avLst/>
          </a:prstGeom>
          <a:noFill/>
        </p:spPr>
      </p:pic>
      <p:pic>
        <p:nvPicPr>
          <p:cNvPr id="21508" name="Picture 4" descr="Портрет веселого клоу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060848"/>
            <a:ext cx="3600400" cy="4144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1Библиоте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111Библиотека</Template>
  <TotalTime>248</TotalTime>
  <Words>322</Words>
  <Application>Microsoft Office PowerPoint</Application>
  <PresentationFormat>Экран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111Библиотека</vt:lpstr>
      <vt:lpstr>ДИАЛОГ И МОНОЛОГ</vt:lpstr>
      <vt:lpstr>Презентация PowerPoint</vt:lpstr>
      <vt:lpstr>Презентация PowerPoint</vt:lpstr>
      <vt:lpstr>Алексей Николаевич Толстой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урок!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Начальная школа</cp:lastModifiedBy>
  <cp:revision>30</cp:revision>
  <dcterms:created xsi:type="dcterms:W3CDTF">2012-12-03T14:32:46Z</dcterms:created>
  <dcterms:modified xsi:type="dcterms:W3CDTF">2013-02-18T07:42:06Z</dcterms:modified>
</cp:coreProperties>
</file>