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7" r:id="rId4"/>
    <p:sldId id="258" r:id="rId5"/>
    <p:sldId id="260" r:id="rId6"/>
    <p:sldId id="261" r:id="rId7"/>
    <p:sldId id="268" r:id="rId8"/>
    <p:sldId id="262" r:id="rId9"/>
    <p:sldId id="263" r:id="rId10"/>
    <p:sldId id="311" r:id="rId11"/>
    <p:sldId id="269" r:id="rId12"/>
    <p:sldId id="264" r:id="rId13"/>
    <p:sldId id="265" r:id="rId14"/>
    <p:sldId id="266" r:id="rId15"/>
    <p:sldId id="270" r:id="rId16"/>
    <p:sldId id="271" r:id="rId17"/>
    <p:sldId id="274" r:id="rId18"/>
    <p:sldId id="315" r:id="rId19"/>
    <p:sldId id="275" r:id="rId20"/>
    <p:sldId id="281" r:id="rId21"/>
    <p:sldId id="283" r:id="rId22"/>
    <p:sldId id="284" r:id="rId23"/>
    <p:sldId id="277" r:id="rId24"/>
    <p:sldId id="289" r:id="rId25"/>
    <p:sldId id="290" r:id="rId26"/>
    <p:sldId id="291" r:id="rId27"/>
    <p:sldId id="292" r:id="rId28"/>
    <p:sldId id="293" r:id="rId29"/>
    <p:sldId id="294" r:id="rId30"/>
    <p:sldId id="301" r:id="rId31"/>
    <p:sldId id="296" r:id="rId32"/>
    <p:sldId id="297" r:id="rId33"/>
    <p:sldId id="298" r:id="rId34"/>
    <p:sldId id="313" r:id="rId35"/>
    <p:sldId id="299" r:id="rId36"/>
    <p:sldId id="309" r:id="rId37"/>
    <p:sldId id="308" r:id="rId38"/>
    <p:sldId id="312" r:id="rId39"/>
    <p:sldId id="304" r:id="rId40"/>
    <p:sldId id="314" r:id="rId41"/>
    <p:sldId id="310" r:id="rId42"/>
    <p:sldId id="305" r:id="rId43"/>
    <p:sldId id="306" r:id="rId44"/>
    <p:sldId id="31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FFFFCC"/>
    <a:srgbClr val="FF00FF"/>
    <a:srgbClr val="3333CC"/>
    <a:srgbClr val="0000FF"/>
    <a:srgbClr val="0066FF"/>
    <a:srgbClr val="FF66FF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9" autoAdjust="0"/>
    <p:restoredTop sz="94660"/>
  </p:normalViewPr>
  <p:slideViewPr>
    <p:cSldViewPr>
      <p:cViewPr varScale="1">
        <p:scale>
          <a:sx n="54" d="100"/>
          <a:sy n="54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8;&#1072;&#1090;&#1100;&#1103;&#1085;&#1072;\&#1079;&#1074;&#1091;&#1082;&#1080;\&#1083;&#1077;&#1089;.mp3" TargetMode="Externa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8;&#1072;&#1090;&#1100;&#1103;&#1085;&#1072;\&#1079;&#1074;&#1091;&#1082;&#1080;\&#1083;&#1077;&#1089;.mp3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sDesktop_net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" y="-33718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lligraph" pitchFamily="82" charset="0"/>
              </a:rPr>
              <a:t>Тема: Охрана животных</a:t>
            </a:r>
            <a:endParaRPr lang="ru-RU" dirty="0">
              <a:solidFill>
                <a:schemeClr val="bg1"/>
              </a:solidFill>
              <a:latin typeface="Calligraph" pitchFamily="82" charset="0"/>
            </a:endParaRP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8"/>
            <a:ext cx="9144000" cy="33615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9"/>
            <a:ext cx="8643998" cy="4286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Какую роль играют животные в жизни человека?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7500990" cy="478634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Пища </a:t>
            </a:r>
            <a:r>
              <a:rPr lang="ru-RU" b="1" dirty="0" smtClean="0">
                <a:solidFill>
                  <a:srgbClr val="002060"/>
                </a:solidFill>
              </a:rPr>
              <a:t>   (молоко, мясо, яйца, мед)</a:t>
            </a:r>
          </a:p>
          <a:p>
            <a:pPr algn="l"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Одежда</a:t>
            </a:r>
            <a:r>
              <a:rPr lang="ru-RU" b="1" dirty="0" smtClean="0">
                <a:solidFill>
                  <a:srgbClr val="002060"/>
                </a:solidFill>
              </a:rPr>
              <a:t>   (шерсть, кожа, замша)</a:t>
            </a:r>
          </a:p>
          <a:p>
            <a:pPr algn="l"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Обувь</a:t>
            </a:r>
            <a:r>
              <a:rPr lang="ru-RU" b="1" dirty="0" smtClean="0">
                <a:solidFill>
                  <a:srgbClr val="002060"/>
                </a:solidFill>
              </a:rPr>
              <a:t>   (кожа, замша, валяная шерсть)</a:t>
            </a:r>
          </a:p>
          <a:p>
            <a:pPr algn="l"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Лекарства  </a:t>
            </a:r>
            <a:r>
              <a:rPr lang="ru-RU" b="1" dirty="0" smtClean="0">
                <a:solidFill>
                  <a:srgbClr val="002060"/>
                </a:solidFill>
              </a:rPr>
              <a:t> (яд змей, пчелиные продукты)</a:t>
            </a:r>
          </a:p>
          <a:p>
            <a:pPr algn="l"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Помощники </a:t>
            </a:r>
            <a:r>
              <a:rPr lang="ru-RU" b="1" dirty="0" smtClean="0">
                <a:solidFill>
                  <a:srgbClr val="002060"/>
                </a:solidFill>
              </a:rPr>
              <a:t>  (собака, лошадь, кошка, верблюд)</a:t>
            </a:r>
          </a:p>
          <a:p>
            <a:pPr algn="l"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Предметы домашней обстановки 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ковры,подушки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algn="l"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Украшения</a:t>
            </a:r>
            <a:r>
              <a:rPr lang="ru-RU" b="1" dirty="0" smtClean="0">
                <a:solidFill>
                  <a:srgbClr val="002060"/>
                </a:solidFill>
              </a:rPr>
              <a:t> (перламутр)</a:t>
            </a:r>
          </a:p>
          <a:p>
            <a:pPr algn="l"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Красота природы</a:t>
            </a:r>
          </a:p>
          <a:p>
            <a:pPr algn="l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</a:endParaRPr>
          </a:p>
          <a:p>
            <a:pPr algn="l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Причины исчезновения   животных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00034" y="1643050"/>
            <a:ext cx="3949858" cy="773475"/>
            <a:chOff x="500034" y="1643050"/>
            <a:chExt cx="3949858" cy="7734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71604" y="1643050"/>
              <a:ext cx="28782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3200" dirty="0" smtClean="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Вырубка лесов.</a:t>
              </a:r>
              <a:endPara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Рисунок 17" descr="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1714488"/>
              <a:ext cx="1070606" cy="7020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1214414" y="2357430"/>
            <a:ext cx="2373721" cy="773475"/>
            <a:chOff x="1214414" y="2357430"/>
            <a:chExt cx="2373721" cy="77347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285984" y="2357430"/>
              <a:ext cx="13021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3200" dirty="0" smtClean="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Охота.</a:t>
              </a:r>
              <a:endPara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Рисунок 18" descr="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414" y="2428868"/>
              <a:ext cx="1070606" cy="70203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785918" y="3000372"/>
            <a:ext cx="4472365" cy="773475"/>
            <a:chOff x="1785918" y="3000372"/>
            <a:chExt cx="4472365" cy="77347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786050" y="3000372"/>
              <a:ext cx="34722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3200" dirty="0" smtClean="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Загрязнение воды.</a:t>
              </a:r>
              <a:endPara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Рисунок 19" descr="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5918" y="3071810"/>
              <a:ext cx="1070606" cy="702037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2143108" y="3714752"/>
            <a:ext cx="5316763" cy="773475"/>
            <a:chOff x="2143108" y="3714752"/>
            <a:chExt cx="5316763" cy="7734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43240" y="3714752"/>
              <a:ext cx="43166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3200" dirty="0" smtClean="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Уничтожение растений.</a:t>
              </a:r>
              <a:endPara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Рисунок 20" descr="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3108" y="3786190"/>
              <a:ext cx="1070606" cy="702037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14348" y="4286256"/>
            <a:ext cx="7858180" cy="773475"/>
            <a:chOff x="714348" y="4286256"/>
            <a:chExt cx="7858180" cy="77347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14480" y="4286256"/>
              <a:ext cx="68580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3200" dirty="0" smtClean="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Разрушение и загрязнение почв.</a:t>
              </a:r>
              <a:endPara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Рисунок 21" descr="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48" y="4357694"/>
              <a:ext cx="1070606" cy="702037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571604" y="5072074"/>
            <a:ext cx="5424878" cy="773475"/>
            <a:chOff x="1571604" y="5072074"/>
            <a:chExt cx="5424878" cy="77347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643174" y="5072074"/>
              <a:ext cx="43533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3200" dirty="0" smtClean="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Деятельность человека.</a:t>
              </a:r>
              <a:endPara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Рисунок 22" descr="л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1604" y="5143512"/>
              <a:ext cx="1070606" cy="70203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077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Красная книга России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2780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28604"/>
            <a:ext cx="5000660" cy="50006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5286388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 нее уже записано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143644"/>
            <a:ext cx="249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</a:rPr>
              <a:t>295 видов зверей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2296" y="6072206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312 видов птиц </a:t>
            </a:r>
            <a:endParaRPr lang="ru-RU" sz="24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785926"/>
            <a:ext cx="57727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Исчезнувшие 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0x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238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Морская корова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:\ТАНЯ\картинкка\122788229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19"/>
            <a:ext cx="6215074" cy="68365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357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Пингвин - дронт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ТАНЯ\картинк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569924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327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Странствующий голубь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52"/>
            <a:ext cx="8082628" cy="62783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42852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Жук - красотел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G:\calo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08"/>
            <a:ext cx="3065779" cy="5512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ТАНЯ\картинкка\триге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 rot="5400000">
            <a:off x="-2286000" y="3048000"/>
            <a:ext cx="6248400" cy="609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Ж И В О Т Н Ы Е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343400" y="304800"/>
            <a:ext cx="1400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ЗВЕРИ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4267200" y="1447800"/>
            <a:ext cx="1676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ПТИЦЫ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4343400" y="2743200"/>
            <a:ext cx="1323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РЫБЫ</a:t>
            </a: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3657600" y="3810000"/>
            <a:ext cx="2962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НАСЕКОМЫЕ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1828800" y="381000"/>
            <a:ext cx="914400" cy="533400"/>
          </a:xfrm>
          <a:prstGeom prst="rightArrow">
            <a:avLst>
              <a:gd name="adj1" fmla="val 50000"/>
              <a:gd name="adj2" fmla="val 6785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074" name="WordArt 18"/>
          <p:cNvSpPr>
            <a:spLocks noChangeArrowheads="1" noChangeShapeType="1" noTextEdit="1"/>
          </p:cNvSpPr>
          <p:nvPr/>
        </p:nvSpPr>
        <p:spPr bwMode="auto">
          <a:xfrm>
            <a:off x="3657600" y="4876800"/>
            <a:ext cx="2886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ЗЕМНОВОДНЫЕ</a:t>
            </a:r>
          </a:p>
        </p:txBody>
      </p:sp>
      <p:sp>
        <p:nvSpPr>
          <p:cNvPr id="45075" name="WordArt 19"/>
          <p:cNvSpPr>
            <a:spLocks noChangeArrowheads="1" noChangeShapeType="1" noTextEdit="1"/>
          </p:cNvSpPr>
          <p:nvPr/>
        </p:nvSpPr>
        <p:spPr bwMode="auto">
          <a:xfrm>
            <a:off x="3429000" y="5867400"/>
            <a:ext cx="3810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ПРЕСМЫКАЮЩИЕСЯ</a:t>
            </a: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1828800" y="1447800"/>
            <a:ext cx="914400" cy="533400"/>
          </a:xfrm>
          <a:prstGeom prst="rightArrow">
            <a:avLst>
              <a:gd name="adj1" fmla="val 50000"/>
              <a:gd name="adj2" fmla="val 6785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077" name="AutoShape 21"/>
          <p:cNvSpPr>
            <a:spLocks noChangeArrowheads="1"/>
          </p:cNvSpPr>
          <p:nvPr/>
        </p:nvSpPr>
        <p:spPr bwMode="auto">
          <a:xfrm>
            <a:off x="1752600" y="2743200"/>
            <a:ext cx="914400" cy="533400"/>
          </a:xfrm>
          <a:prstGeom prst="rightArrow">
            <a:avLst>
              <a:gd name="adj1" fmla="val 50000"/>
              <a:gd name="adj2" fmla="val 6785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078" name="AutoShape 22"/>
          <p:cNvSpPr>
            <a:spLocks noChangeArrowheads="1"/>
          </p:cNvSpPr>
          <p:nvPr/>
        </p:nvSpPr>
        <p:spPr bwMode="auto">
          <a:xfrm>
            <a:off x="1752600" y="3810000"/>
            <a:ext cx="914400" cy="533400"/>
          </a:xfrm>
          <a:prstGeom prst="rightArrow">
            <a:avLst>
              <a:gd name="adj1" fmla="val 50000"/>
              <a:gd name="adj2" fmla="val 6785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079" name="AutoShape 23"/>
          <p:cNvSpPr>
            <a:spLocks noChangeArrowheads="1"/>
          </p:cNvSpPr>
          <p:nvPr/>
        </p:nvSpPr>
        <p:spPr bwMode="auto">
          <a:xfrm>
            <a:off x="1752600" y="4876800"/>
            <a:ext cx="914400" cy="533400"/>
          </a:xfrm>
          <a:prstGeom prst="rightArrow">
            <a:avLst>
              <a:gd name="adj1" fmla="val 50000"/>
              <a:gd name="adj2" fmla="val 6785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080" name="AutoShape 24"/>
          <p:cNvSpPr>
            <a:spLocks noChangeArrowheads="1"/>
          </p:cNvSpPr>
          <p:nvPr/>
        </p:nvSpPr>
        <p:spPr bwMode="auto">
          <a:xfrm>
            <a:off x="1752600" y="5867400"/>
            <a:ext cx="914400" cy="533400"/>
          </a:xfrm>
          <a:prstGeom prst="rightArrow">
            <a:avLst>
              <a:gd name="adj1" fmla="val 50000"/>
              <a:gd name="adj2" fmla="val 6785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4" grpId="0" animBg="1"/>
      <p:bldP spid="45066" grpId="0" animBg="1"/>
      <p:bldP spid="45074" grpId="0" animBg="1"/>
      <p:bldP spid="45075" grpId="0" animBg="1"/>
      <p:bldP spid="45076" grpId="0" animBg="1"/>
      <p:bldP spid="45077" grpId="0" animBg="1"/>
      <p:bldP spid="45078" grpId="0" animBg="1"/>
      <p:bldP spid="45079" grpId="0" animBg="1"/>
      <p:bldP spid="450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ТАНЯ\картинкка\1249424935_flami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09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ТАНЯ\картинкка\2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858016" cy="6858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ж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ТАНЯ\картинкка\355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46520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G:\Мои рисунки и фоточки\природа\Белый медве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136"/>
            <a:ext cx="4572000" cy="6840864"/>
          </a:xfrm>
          <a:prstGeom prst="rect">
            <a:avLst/>
          </a:prstGeom>
          <a:noFill/>
        </p:spPr>
      </p:pic>
      <p:pic>
        <p:nvPicPr>
          <p:cNvPr id="5" name="белый медв.wav">
            <a:hlinkClick r:id="" action="ppaction://media"/>
          </p:cNvPr>
          <p:cNvPicPr>
            <a:picLocks noRot="1" noChangeAspect="1"/>
          </p:cNvPicPr>
          <p:nvPr>
            <a:wavAudioFile r:embed="rId1" name="белый медв.wav"/>
          </p:nvPr>
        </p:nvPicPr>
        <p:blipFill>
          <a:blip r:embed="rId5"/>
          <a:stretch>
            <a:fillRect/>
          </a:stretch>
        </p:blipFill>
        <p:spPr>
          <a:xfrm>
            <a:off x="7286644" y="5643578"/>
            <a:ext cx="376238" cy="3762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ТАНЯ\картинкка\43850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9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291522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ВЫХУХОЛЬ</a:t>
            </a:r>
            <a:endParaRPr lang="ru-RU" sz="2400" b="1" spc="50" dirty="0">
              <a:ln w="11430"/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ТАНЯ\картинкка\nork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858016" cy="6858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500174"/>
            <a:ext cx="769121" cy="300941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b="1" dirty="0" smtClean="0"/>
              <a:t>Норка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5338" y="714356"/>
            <a:ext cx="696024" cy="571271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европейская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285884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выдра</a:t>
            </a:r>
            <a:endParaRPr lang="ru-RU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выд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358114" cy="5429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35732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сурок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G:\су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5214974" cy="59200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ТАНЯ\картинкка\пелик ро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71500"/>
            <a:ext cx="6786586" cy="6286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rgbClr val="FF00FF"/>
                </a:solidFill>
              </a:rPr>
              <a:t>Пеликан кудрявый</a:t>
            </a:r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ТАНЯ\картинкка\2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32"/>
            <a:ext cx="7620000" cy="60007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Аист черный</a:t>
            </a:r>
            <a:endParaRPr lang="ru-R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51054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ru-RU" sz="2800" dirty="0"/>
              <a:t>  </a:t>
            </a:r>
            <a:r>
              <a:rPr lang="ru-RU" sz="2400" dirty="0"/>
              <a:t>4 ноги, шерсть.</a:t>
            </a:r>
          </a:p>
          <a:p>
            <a:pPr>
              <a:spcBef>
                <a:spcPct val="50000"/>
              </a:spcBef>
              <a:buSzPct val="200000"/>
            </a:pPr>
            <a:endParaRPr lang="ru-RU" sz="2400" dirty="0"/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ru-RU" sz="2400" dirty="0"/>
              <a:t>  2 ноги, 2 крыла, перья</a:t>
            </a:r>
          </a:p>
          <a:p>
            <a:pPr>
              <a:spcBef>
                <a:spcPct val="50000"/>
              </a:spcBef>
              <a:buSzPct val="200000"/>
            </a:pPr>
            <a:endParaRPr lang="ru-RU" sz="2400" dirty="0"/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ru-RU" sz="2400" dirty="0"/>
              <a:t>  Плавники, чешуя.</a:t>
            </a:r>
          </a:p>
          <a:p>
            <a:pPr>
              <a:spcBef>
                <a:spcPct val="50000"/>
              </a:spcBef>
              <a:buSzPct val="200000"/>
            </a:pPr>
            <a:endParaRPr lang="ru-RU" sz="2400" dirty="0"/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ru-RU" sz="2400" dirty="0"/>
              <a:t>  6 ног и больше.</a:t>
            </a:r>
          </a:p>
          <a:p>
            <a:pPr>
              <a:spcBef>
                <a:spcPct val="50000"/>
              </a:spcBef>
              <a:buSzPct val="200000"/>
            </a:pPr>
            <a:endParaRPr lang="ru-RU" sz="2400" dirty="0"/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ru-RU" sz="2400" dirty="0"/>
              <a:t>  4 ноги, голая кожа.</a:t>
            </a:r>
          </a:p>
          <a:p>
            <a:pPr>
              <a:spcBef>
                <a:spcPct val="50000"/>
              </a:spcBef>
              <a:buSzPct val="200000"/>
            </a:pPr>
            <a:endParaRPr lang="ru-RU" sz="2400" dirty="0"/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ru-RU" sz="2400" dirty="0"/>
              <a:t>  4 ноги, роговые чешуйки.</a:t>
            </a:r>
          </a:p>
        </p:txBody>
      </p:sp>
      <p:pic>
        <p:nvPicPr>
          <p:cNvPr id="47109" name="Picture 5" descr="AN0106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0"/>
            <a:ext cx="1295400" cy="1028700"/>
          </a:xfrm>
          <a:prstGeom prst="rect">
            <a:avLst/>
          </a:prstGeom>
          <a:noFill/>
        </p:spPr>
      </p:pic>
      <p:pic>
        <p:nvPicPr>
          <p:cNvPr id="47111" name="Picture 7" descr="AN0411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143000"/>
            <a:ext cx="1600200" cy="1014413"/>
          </a:xfrm>
          <a:prstGeom prst="rect">
            <a:avLst/>
          </a:prstGeom>
          <a:noFill/>
        </p:spPr>
      </p:pic>
      <p:pic>
        <p:nvPicPr>
          <p:cNvPr id="47113" name="Picture 9" descr="AN0419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505200"/>
            <a:ext cx="1809750" cy="712788"/>
          </a:xfrm>
          <a:prstGeom prst="rect">
            <a:avLst/>
          </a:prstGeom>
          <a:noFill/>
        </p:spPr>
      </p:pic>
      <p:pic>
        <p:nvPicPr>
          <p:cNvPr id="47115" name="Picture 11" descr="AN04355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267200"/>
            <a:ext cx="1295400" cy="1111250"/>
          </a:xfrm>
          <a:prstGeom prst="rect">
            <a:avLst/>
          </a:prstGeom>
          <a:noFill/>
        </p:spPr>
      </p:pic>
      <p:pic>
        <p:nvPicPr>
          <p:cNvPr id="47116" name="Picture 12" descr="AN0438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5791200" y="5257801"/>
            <a:ext cx="1057275" cy="1447800"/>
          </a:xfrm>
          <a:prstGeom prst="rect">
            <a:avLst/>
          </a:prstGeom>
          <a:noFill/>
        </p:spPr>
      </p:pic>
      <p:pic>
        <p:nvPicPr>
          <p:cNvPr id="47117" name="Picture 13" descr="Рыбеш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2514600"/>
            <a:ext cx="1524000" cy="73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:\ТАНЯ\картинкка\2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4881586" cy="488158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Орел степной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:\ТАНЯ\картинкка\дроф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7"/>
            <a:ext cx="8215370" cy="65336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дрофа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ТАНЯ\картинкка\роз ск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66800"/>
            <a:ext cx="7620000" cy="5791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66CC"/>
                </a:solidFill>
              </a:rPr>
              <a:t>Розовый</a:t>
            </a:r>
            <a:r>
              <a:rPr lang="ru-RU" b="1" dirty="0" smtClean="0">
                <a:solidFill>
                  <a:srgbClr val="FF66CC"/>
                </a:solidFill>
              </a:rPr>
              <a:t> скворец</a:t>
            </a:r>
            <a:endParaRPr lang="ru-RU" b="1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Димочка\Мои документы\Мои рисунки\www.PicsDesktop.net\PicsDesktop_net_1521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7143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махаон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шакал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G:\шак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42185" cy="611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2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           Работа по учебнику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стр. 114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G:\ТАНЯ\картинкка\school_clipart4_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86058"/>
            <a:ext cx="3935583" cy="36076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7030A0"/>
                </a:solidFill>
              </a:rPr>
              <a:t>Заповедник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84138" indent="-84138">
              <a:buNone/>
            </a:pPr>
            <a:r>
              <a:rPr lang="ru-RU" b="1" dirty="0">
                <a:solidFill>
                  <a:srgbClr val="990033"/>
                </a:solidFill>
              </a:rPr>
              <a:t>Заповедное место (участок </a:t>
            </a:r>
            <a:r>
              <a:rPr lang="ru-RU" b="1" dirty="0" smtClean="0">
                <a:solidFill>
                  <a:srgbClr val="990033"/>
                </a:solidFill>
              </a:rPr>
              <a:t>территории или акватории</a:t>
            </a:r>
            <a:r>
              <a:rPr lang="ru-RU" b="1" dirty="0">
                <a:solidFill>
                  <a:srgbClr val="990033"/>
                </a:solidFill>
              </a:rPr>
              <a:t>)</a:t>
            </a:r>
            <a:r>
              <a:rPr lang="en-US" b="1" dirty="0">
                <a:solidFill>
                  <a:srgbClr val="990033"/>
                </a:solidFill>
              </a:rPr>
              <a:t>,</a:t>
            </a:r>
            <a:r>
              <a:rPr lang="ru-RU" b="1" dirty="0">
                <a:solidFill>
                  <a:srgbClr val="990033"/>
                </a:solidFill>
              </a:rPr>
              <a:t>где оберегается или сохраняется в естественном </a:t>
            </a:r>
            <a:r>
              <a:rPr lang="ru-RU" b="1" dirty="0" smtClean="0">
                <a:solidFill>
                  <a:srgbClr val="990033"/>
                </a:solidFill>
              </a:rPr>
              <a:t>состоянии </a:t>
            </a:r>
            <a:r>
              <a:rPr lang="ru-RU" b="1" dirty="0">
                <a:solidFill>
                  <a:srgbClr val="990033"/>
                </a:solidFill>
              </a:rPr>
              <a:t>весь его природный комплекс.</a:t>
            </a:r>
          </a:p>
        </p:txBody>
      </p:sp>
      <p:pic>
        <p:nvPicPr>
          <p:cNvPr id="6146" name="Picture 2" descr="G:\zapovedni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00438"/>
            <a:ext cx="3214710" cy="3214710"/>
          </a:xfrm>
          <a:prstGeom prst="rect">
            <a:avLst/>
          </a:prstGeom>
          <a:noFill/>
        </p:spPr>
      </p:pic>
      <p:pic>
        <p:nvPicPr>
          <p:cNvPr id="5" name="Picture 2" descr="G:\заповед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14752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b="1" dirty="0" smtClean="0">
                <a:solidFill>
                  <a:srgbClr val="660066"/>
                </a:solidFill>
              </a:rPr>
              <a:t>Заказник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Земельный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или водный участок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пределах которого под охраной находятся все или некоторые виды животных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растений.</a:t>
            </a:r>
          </a:p>
        </p:txBody>
      </p:sp>
      <p:pic>
        <p:nvPicPr>
          <p:cNvPr id="4" name="Picture 2" descr="G:\куванды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786058"/>
            <a:ext cx="2677399" cy="37563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Зоопарк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214422"/>
            <a:ext cx="6400800" cy="3071834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Огороженные территории, где содержат зверей. Это убежище для редких животных.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6146" name="Picture 2" descr="http://os1.i.ua/3/1/3496218_e78d9a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496"/>
            <a:ext cx="4872034" cy="365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ои рисунки и фоточки\природа\nature_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ле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643042" y="5929330"/>
            <a:ext cx="447676" cy="4476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0174"/>
            <a:ext cx="26521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Птицы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876"/>
            <a:ext cx="38759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Насекомые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0" y="5643578"/>
            <a:ext cx="5857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Пресмыкающиеся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9" y="1357298"/>
            <a:ext cx="25410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БАБ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786058"/>
            <a:ext cx="4095778" cy="30718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694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Какие животные откладывают яйца?</a:t>
            </a:r>
            <a:endParaRPr lang="ru-RU" sz="3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:\ТАНЯ\full\ANIMALS\ANIMALS01\an00013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357826"/>
            <a:ext cx="2590021" cy="1239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Проверь тест!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214422"/>
            <a:ext cx="5143536" cy="3714776"/>
          </a:xfr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106</a:t>
            </a:r>
            <a:r>
              <a:rPr lang="ru-RU" sz="3600" dirty="0" smtClean="0">
                <a:solidFill>
                  <a:schemeClr val="tx1"/>
                </a:solidFill>
              </a:rPr>
              <a:t>.  </a:t>
            </a:r>
            <a:r>
              <a:rPr lang="ru-RU" sz="3600" dirty="0" smtClean="0">
                <a:solidFill>
                  <a:srgbClr val="FF0000"/>
                </a:solidFill>
              </a:rPr>
              <a:t>Б, Г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107</a:t>
            </a:r>
            <a:r>
              <a:rPr lang="ru-RU" sz="3600" dirty="0" smtClean="0">
                <a:solidFill>
                  <a:schemeClr val="tx1"/>
                </a:solidFill>
              </a:rPr>
              <a:t>.  </a:t>
            </a:r>
            <a:r>
              <a:rPr lang="ru-RU" sz="3600" dirty="0" smtClean="0">
                <a:solidFill>
                  <a:srgbClr val="FF0000"/>
                </a:solidFill>
              </a:rPr>
              <a:t>Б,Г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108</a:t>
            </a:r>
            <a:r>
              <a:rPr lang="ru-RU" sz="3600" dirty="0" smtClean="0">
                <a:solidFill>
                  <a:schemeClr val="tx1"/>
                </a:solidFill>
              </a:rPr>
              <a:t>.  </a:t>
            </a:r>
            <a:r>
              <a:rPr lang="ru-RU" sz="3600" dirty="0" smtClean="0">
                <a:solidFill>
                  <a:srgbClr val="FF0000"/>
                </a:solidFill>
              </a:rPr>
              <a:t>Г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109</a:t>
            </a:r>
            <a:r>
              <a:rPr lang="ru-RU" sz="3600" dirty="0" smtClean="0">
                <a:solidFill>
                  <a:schemeClr val="tx1"/>
                </a:solidFill>
              </a:rPr>
              <a:t>.  </a:t>
            </a:r>
            <a:r>
              <a:rPr lang="ru-RU" sz="3600" dirty="0" smtClean="0">
                <a:solidFill>
                  <a:srgbClr val="FF0000"/>
                </a:solidFill>
              </a:rPr>
              <a:t>Б,Г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                       110</a:t>
            </a:r>
            <a:r>
              <a:rPr lang="ru-RU" sz="3600" dirty="0" smtClean="0">
                <a:solidFill>
                  <a:schemeClr val="tx1"/>
                </a:solidFill>
              </a:rPr>
              <a:t>.  </a:t>
            </a:r>
            <a:r>
              <a:rPr lang="ru-RU" sz="3600" dirty="0" smtClean="0">
                <a:solidFill>
                  <a:srgbClr val="FF0000"/>
                </a:solidFill>
              </a:rPr>
              <a:t>Г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57158" y="214290"/>
            <a:ext cx="8501122" cy="6643710"/>
          </a:xfrm>
          <a:prstGeom prst="horizontalScroll">
            <a:avLst>
              <a:gd name="adj" fmla="val 1404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4174" y="1500174"/>
            <a:ext cx="8319826" cy="46259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0099"/>
                </a:solidFill>
              </a:rPr>
              <a:t>Нор звериных, птичьего гнезда 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Разорять не будем никогда!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Пусть птенцам и маленьким зверятам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Хорошо живется с нами рядом!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Бабочку не трогай!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Будем помнить мы всегда –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Их не так уж много!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ТАНЯ\картинкка\1234675777_ced34bddd684-ryerryirj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"/>
            <a:ext cx="528641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719492" cy="628654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Домашнее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74101" y="500043"/>
            <a:ext cx="719492" cy="4214841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lvl="0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сооо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52"/>
            <a:ext cx="6572250" cy="63579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429543">
            <a:off x="3502267" y="2507346"/>
            <a:ext cx="2498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Спасибо</a:t>
            </a:r>
          </a:p>
          <a:p>
            <a:pPr algn="ctr"/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 за                  урок!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643182"/>
            <a:ext cx="426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http://os1.i.ua/3/1/3496218_e78d9a7d.jpg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8599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http://fototelegraf.ru/wp-content/uploads/2010/11/animals3-1.jpg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000372"/>
            <a:ext cx="4366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http://www.wallkym.ru/walls/wild/wild8.jpg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357562"/>
            <a:ext cx="352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http://all-animals.ru/f_8455735.jpg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71475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http://100-000-pochemu.info/wp-content/uploads/2010/07/278026.jpg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071942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http://www.lenagold.ru/fon/clipart/s/slon.html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468865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http://www.corelclipart.ru/art/jivotnie_pticy/jivotnie_pticy4.rar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571480"/>
            <a:ext cx="1610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8E2F00"/>
                </a:solidFill>
              </a:rPr>
              <a:t>Источники</a:t>
            </a:r>
            <a:endParaRPr lang="ru-RU" sz="2400" b="1" dirty="0">
              <a:solidFill>
                <a:srgbClr val="8E2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1485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мечет икру?</a:t>
            </a:r>
            <a:endParaRPr lang="ru-RU" sz="4400" b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20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Рыбы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429132"/>
            <a:ext cx="484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Земноводные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3143272" cy="234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:\лягушк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00438"/>
            <a:ext cx="2223151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8198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Какими появляются на свет детеныши млекопитающих?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 descr="6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85794"/>
            <a:ext cx="3905261" cy="5857892"/>
          </a:xfrm>
          <a:prstGeom prst="snip2DiagRect">
            <a:avLst>
              <a:gd name="adj1" fmla="val 0"/>
              <a:gd name="adj2" fmla="val 2056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P4325_mini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000240"/>
            <a:ext cx="4458099" cy="4552952"/>
          </a:xfrm>
          <a:prstGeom prst="roundRect">
            <a:avLst>
              <a:gd name="adj" fmla="val 216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642918"/>
            <a:ext cx="150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Яйцо -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642918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42918"/>
            <a:ext cx="3408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взрослая птица.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64291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птенец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6"/>
            <a:ext cx="2220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Икринка -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14311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46801" y="2121343"/>
            <a:ext cx="391665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взрослая лягушка.</a:t>
            </a:r>
            <a:endParaRPr lang="ru-RU" sz="3200" b="1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209" y="214311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головастик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5357818" y="3967847"/>
            <a:ext cx="228601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бабочка.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3071810"/>
            <a:ext cx="4896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малёк – взрослая  рыба.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307181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Икринка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000504"/>
            <a:ext cx="4753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Яйцо – личинка -       … 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86182" y="400050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куколка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ТАНЯ\лес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H:\ТАНЯ\1188320848_os210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64" y="3143248"/>
            <a:ext cx="1571636" cy="1729066"/>
          </a:xfrm>
          <a:prstGeom prst="rect">
            <a:avLst/>
          </a:prstGeom>
          <a:noFill/>
        </p:spPr>
      </p:pic>
      <p:pic>
        <p:nvPicPr>
          <p:cNvPr id="1031" name="Picture 7" descr="H:\ТАНЯ\картинкка\лл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071678"/>
            <a:ext cx="2428892" cy="2452313"/>
          </a:xfrm>
          <a:prstGeom prst="rect">
            <a:avLst/>
          </a:prstGeom>
          <a:noFill/>
        </p:spPr>
      </p:pic>
      <p:pic>
        <p:nvPicPr>
          <p:cNvPr id="1032" name="Picture 8" descr="H:\ТАНЯ\картинкка\х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71472" y="5499102"/>
            <a:ext cx="2472345" cy="1358898"/>
          </a:xfrm>
          <a:prstGeom prst="rect">
            <a:avLst/>
          </a:prstGeom>
          <a:noFill/>
        </p:spPr>
      </p:pic>
      <p:pic>
        <p:nvPicPr>
          <p:cNvPr id="1033" name="Picture 9" descr="H:\ТАНЯ\картинкка\апт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00504"/>
            <a:ext cx="2643206" cy="1253980"/>
          </a:xfrm>
          <a:prstGeom prst="rect">
            <a:avLst/>
          </a:prstGeom>
          <a:noFill/>
        </p:spPr>
      </p:pic>
      <p:pic>
        <p:nvPicPr>
          <p:cNvPr id="1034" name="Picture 10" descr="H:\ТАНЯ\картинкка\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643050"/>
            <a:ext cx="2357454" cy="2365247"/>
          </a:xfrm>
          <a:prstGeom prst="rect">
            <a:avLst/>
          </a:prstGeom>
          <a:noFill/>
        </p:spPr>
      </p:pic>
      <p:pic>
        <p:nvPicPr>
          <p:cNvPr id="16" name="Рисунок 15" descr="апо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8634" y="4429132"/>
            <a:ext cx="1752474" cy="2428868"/>
          </a:xfrm>
          <a:prstGeom prst="rect">
            <a:avLst/>
          </a:prstGeom>
        </p:spPr>
      </p:pic>
      <p:pic>
        <p:nvPicPr>
          <p:cNvPr id="1037" name="Picture 13" descr="H:\ТАНЯ\картинкка\h'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700000">
            <a:off x="7429520" y="714356"/>
            <a:ext cx="845152" cy="1001417"/>
          </a:xfrm>
          <a:prstGeom prst="rect">
            <a:avLst/>
          </a:prstGeom>
          <a:noFill/>
        </p:spPr>
      </p:pic>
      <p:pic>
        <p:nvPicPr>
          <p:cNvPr id="1038" name="Picture 14" descr="H:\ТАНЯ\картинкка\Изображение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000000">
            <a:off x="1135981" y="557754"/>
            <a:ext cx="862025" cy="976473"/>
          </a:xfrm>
          <a:prstGeom prst="rect">
            <a:avLst/>
          </a:prstGeom>
          <a:noFill/>
        </p:spPr>
      </p:pic>
      <p:pic>
        <p:nvPicPr>
          <p:cNvPr id="13" name="ле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5357818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sintum09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Безымянный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742273"/>
            <a:ext cx="5429256" cy="4115727"/>
          </a:xfrm>
          <a:prstGeom prst="rect">
            <a:avLst/>
          </a:prstGeom>
        </p:spPr>
      </p:pic>
      <p:pic>
        <p:nvPicPr>
          <p:cNvPr id="5" name="Рисунок 4" descr="д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-500090"/>
            <a:ext cx="8716560" cy="43577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400</Words>
  <Application>Microsoft Office PowerPoint</Application>
  <PresentationFormat>Экран (4:3)</PresentationFormat>
  <Paragraphs>111</Paragraphs>
  <Slides>44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Тема: Охрана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Какую роль играют животные в жизни человека?</vt:lpstr>
      <vt:lpstr>Причины исчезновения  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выдра</vt:lpstr>
      <vt:lpstr>сурок</vt:lpstr>
      <vt:lpstr>Пеликан кудрявый</vt:lpstr>
      <vt:lpstr>Аист черный</vt:lpstr>
      <vt:lpstr>Орел степной</vt:lpstr>
      <vt:lpstr>дрофа</vt:lpstr>
      <vt:lpstr>Розовый скворец</vt:lpstr>
      <vt:lpstr>     махаон</vt:lpstr>
      <vt:lpstr>шакал</vt:lpstr>
      <vt:lpstr>              Работа по учебнику  стр. 114</vt:lpstr>
      <vt:lpstr> Заповедник</vt:lpstr>
      <vt:lpstr>  Заказник</vt:lpstr>
      <vt:lpstr>Зоопарк</vt:lpstr>
      <vt:lpstr>Презентация PowerPoint</vt:lpstr>
      <vt:lpstr>Проверь тест!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cp:lastModifiedBy>Начальная школа</cp:lastModifiedBy>
  <cp:revision>127</cp:revision>
  <dcterms:modified xsi:type="dcterms:W3CDTF">2014-11-25T04:24:54Z</dcterms:modified>
</cp:coreProperties>
</file>