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327" r:id="rId4"/>
    <p:sldId id="328" r:id="rId5"/>
    <p:sldId id="258" r:id="rId6"/>
    <p:sldId id="259" r:id="rId7"/>
    <p:sldId id="261" r:id="rId8"/>
    <p:sldId id="329" r:id="rId9"/>
    <p:sldId id="270" r:id="rId10"/>
    <p:sldId id="271" r:id="rId11"/>
    <p:sldId id="272" r:id="rId12"/>
    <p:sldId id="267" r:id="rId13"/>
    <p:sldId id="269" r:id="rId14"/>
    <p:sldId id="264" r:id="rId15"/>
    <p:sldId id="326" r:id="rId16"/>
    <p:sldId id="265" r:id="rId17"/>
    <p:sldId id="273" r:id="rId18"/>
    <p:sldId id="274" r:id="rId19"/>
    <p:sldId id="282" r:id="rId20"/>
    <p:sldId id="276" r:id="rId21"/>
    <p:sldId id="283" r:id="rId22"/>
    <p:sldId id="278" r:id="rId23"/>
    <p:sldId id="284" r:id="rId24"/>
    <p:sldId id="280" r:id="rId25"/>
    <p:sldId id="285" r:id="rId26"/>
    <p:sldId id="286" r:id="rId27"/>
    <p:sldId id="318" r:id="rId28"/>
    <p:sldId id="288" r:id="rId29"/>
    <p:sldId id="319" r:id="rId30"/>
    <p:sldId id="290" r:id="rId31"/>
    <p:sldId id="320" r:id="rId32"/>
    <p:sldId id="292" r:id="rId33"/>
    <p:sldId id="293" r:id="rId34"/>
    <p:sldId id="294" r:id="rId35"/>
    <p:sldId id="295" r:id="rId36"/>
    <p:sldId id="296" r:id="rId37"/>
    <p:sldId id="321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22" r:id="rId46"/>
    <p:sldId id="306" r:id="rId47"/>
    <p:sldId id="307" r:id="rId48"/>
    <p:sldId id="308" r:id="rId49"/>
    <p:sldId id="323" r:id="rId50"/>
    <p:sldId id="310" r:id="rId51"/>
    <p:sldId id="324" r:id="rId52"/>
    <p:sldId id="312" r:id="rId53"/>
    <p:sldId id="325" r:id="rId54"/>
    <p:sldId id="314" r:id="rId55"/>
    <p:sldId id="315" r:id="rId56"/>
    <p:sldId id="316" r:id="rId57"/>
    <p:sldId id="281" r:id="rId58"/>
    <p:sldId id="330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72F4B-5633-4D60-A40A-12491C0482CF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EFCF1-7F68-4C22-B74A-E6063C231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1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38B5EF-4A75-4EF2-B1EC-15888D0E5991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5D3A7E-2434-48FF-A413-1D0D4C1BB129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D2FD3-E862-4346-83F6-6EED19561BC6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22.xml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22.xml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22.xml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22.xml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1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slide" Target="slide26.xm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slide" Target="slide26.xm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slide" Target="slide26.xm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slide" Target="slide26.xm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slide" Target="slide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slide" Target="slide42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slide" Target="slide42.xml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slide" Target="slide46.xml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slide" Target="slide46.xml"/><Relationship Id="rId4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slide" Target="slide54.xml"/><Relationship Id="rId7" Type="http://schemas.openxmlformats.org/officeDocument/2006/relationships/slide" Target="slide48.xml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slide" Target="slide52.xml"/><Relationship Id="rId10" Type="http://schemas.openxmlformats.org/officeDocument/2006/relationships/image" Target="../media/image67.jpeg"/><Relationship Id="rId4" Type="http://schemas.openxmlformats.org/officeDocument/2006/relationships/image" Target="../media/image64.jpeg"/><Relationship Id="rId9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slide" Target="slide54.xml"/><Relationship Id="rId7" Type="http://schemas.openxmlformats.org/officeDocument/2006/relationships/slide" Target="slide48.xml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slide" Target="slide52.xml"/><Relationship Id="rId10" Type="http://schemas.openxmlformats.org/officeDocument/2006/relationships/image" Target="../media/image67.jpeg"/><Relationship Id="rId4" Type="http://schemas.openxmlformats.org/officeDocument/2006/relationships/image" Target="../media/image64.jpeg"/><Relationship Id="rId9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slide" Target="slide54.xml"/><Relationship Id="rId7" Type="http://schemas.openxmlformats.org/officeDocument/2006/relationships/slide" Target="slide48.xml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slide" Target="slide52.xml"/><Relationship Id="rId10" Type="http://schemas.openxmlformats.org/officeDocument/2006/relationships/image" Target="../media/image67.jpeg"/><Relationship Id="rId4" Type="http://schemas.openxmlformats.org/officeDocument/2006/relationships/image" Target="../media/image64.jpeg"/><Relationship Id="rId9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slide" Target="slide54.xml"/><Relationship Id="rId7" Type="http://schemas.openxmlformats.org/officeDocument/2006/relationships/slide" Target="slide48.xml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slide" Target="slide52.xml"/><Relationship Id="rId10" Type="http://schemas.openxmlformats.org/officeDocument/2006/relationships/image" Target="../media/image67.jpeg"/><Relationship Id="rId4" Type="http://schemas.openxmlformats.org/officeDocument/2006/relationships/image" Target="../media/image64.jpeg"/><Relationship Id="rId9" Type="http://schemas.openxmlformats.org/officeDocument/2006/relationships/slide" Target="slide5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nkyshot.ru/wp-content/uploads/02108.jpg" TargetMode="External"/><Relationship Id="rId13" Type="http://schemas.openxmlformats.org/officeDocument/2006/relationships/hyperlink" Target="http://archikrasivo.ru/wp-content/uploads/2011/09/razn-serv-07.jpg" TargetMode="External"/><Relationship Id="rId3" Type="http://schemas.openxmlformats.org/officeDocument/2006/relationships/hyperlink" Target="http://www.megaskidki.com/files/dlyanovostej/petr1.jpg" TargetMode="External"/><Relationship Id="rId7" Type="http://schemas.openxmlformats.org/officeDocument/2006/relationships/hyperlink" Target="http://www.funkyshot.ru/wp-content/uploads/01702.jpg" TargetMode="External"/><Relationship Id="rId12" Type="http://schemas.openxmlformats.org/officeDocument/2006/relationships/hyperlink" Target="http://files.vector-images.com/clipart/barrel_shlp1.gif" TargetMode="External"/><Relationship Id="rId2" Type="http://schemas.openxmlformats.org/officeDocument/2006/relationships/hyperlink" Target="http://www.planetaskazok.ru/images/stories/tolstoiA/buratino/tmp552-22.jpg" TargetMode="External"/><Relationship Id="rId16" Type="http://schemas.openxmlformats.org/officeDocument/2006/relationships/hyperlink" Target="http://fafka.ru/fork-histor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hool.xvatit.com/images/f/fd/10-11_79_2_3.jpg" TargetMode="External"/><Relationship Id="rId11" Type="http://schemas.openxmlformats.org/officeDocument/2006/relationships/hyperlink" Target="http://www.happy-giraffe.ru/upload/userfiles/images/2012/01/25/20110420-servirovka_5.jpg" TargetMode="External"/><Relationship Id="rId5" Type="http://schemas.openxmlformats.org/officeDocument/2006/relationships/hyperlink" Target="http://www.etoretro.ru/data/media/4757/13118806786de.jpg" TargetMode="External"/><Relationship Id="rId15" Type="http://schemas.openxmlformats.org/officeDocument/2006/relationships/hyperlink" Target="http://netgoloda.ru/stolovye-pribory-vilka.html" TargetMode="External"/><Relationship Id="rId10" Type="http://schemas.openxmlformats.org/officeDocument/2006/relationships/hyperlink" Target="http://upload.wikimedia.org/wikipedia/commons/c/c8/Parassita-big.jpg?uselang=ru" TargetMode="External"/><Relationship Id="rId4" Type="http://schemas.openxmlformats.org/officeDocument/2006/relationships/hyperlink" Target="http://upload.wikimedia.org/wikipedia/ru/8/85/&#1070;&#1085;&#1086;&#1089;&#1090;&#1080;_&#1095;&#1077;&#1089;&#1090;&#1085;&#1086;&#1077;_&#1079;&#1077;&#1088;&#1094;&#1072;&#1083;&#1086;.jpg" TargetMode="External"/><Relationship Id="rId9" Type="http://schemas.openxmlformats.org/officeDocument/2006/relationships/hyperlink" Target="http://upload.wikimedia.org/wikipedia/commons/f/f4/Silver_gilt_strainer_spoons_marine_beast_hoxne_treasure.JPG?us" TargetMode="External"/><Relationship Id="rId14" Type="http://schemas.openxmlformats.org/officeDocument/2006/relationships/hyperlink" Target="http://blog.hausmann-austria.ru/wp-content/uploads/2012/11/&#1057;&#1077;&#1088;&#1074;&#1080;&#1088;&#1086;&#1074;&#1082;&#1072;-&#1089;&#1090;&#1086;&#1083;&#1072;-11.jpg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2009/12/26/6445" TargetMode="External"/><Relationship Id="rId7" Type="http://schemas.openxmlformats.org/officeDocument/2006/relationships/hyperlink" Target="http://usiter.com/uploads/20120528/servirovka+stola+68336798204.jpg" TargetMode="External"/><Relationship Id="rId2" Type="http://schemas.openxmlformats.org/officeDocument/2006/relationships/hyperlink" Target="http://ped-kopilka.ru/vs-ob-yetikete/pravila-povedenija-za-stolom-dlja-shkolnikov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24farm.ru/images/bolezni/askaridoz_340.jpg" TargetMode="External"/><Relationship Id="rId5" Type="http://schemas.openxmlformats.org/officeDocument/2006/relationships/hyperlink" Target="http://douan.pp.net.ua/Chinamedic/egg.jpg" TargetMode="External"/><Relationship Id="rId4" Type="http://schemas.openxmlformats.org/officeDocument/2006/relationships/hyperlink" Target="http://forchel.ru/450-kultura-povedeniya-za-stolom-igra-ozvuchen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Учительская\жонкино\презентация\fony\fon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" y="-65179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6439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71546"/>
            <a:ext cx="678244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Внеклассное занятие по культуре питания в 1 классе : «Приглашение к столу»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51873" y="471488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8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45" y="0"/>
            <a:ext cx="2170555" cy="2204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02267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Мясо и другие блюда следует разрезать ножом постепенно, кусок за куском, по мере того, как эти куски съедены.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4" name="Picture 4" descr="image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1" y="2357430"/>
            <a:ext cx="7609866" cy="2079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690" y="4861933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После окончания приема пищи вилку, нож, ложку следует положить на тарелку, а не на скатерть. На тарелку кладут и использованную салфетку.</a:t>
            </a:r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5339"/>
            <a:ext cx="7870089" cy="343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90018" y="465313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Тканевую салфетку перед началом еды рекомендуется развернуть и разместить на коленях, а после еды положить на стол.</a:t>
            </a:r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063" y="1207593"/>
            <a:ext cx="3851920" cy="300609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Cambria" pitchFamily="18" charset="0"/>
              </a:rPr>
              <a:t>На немытых руках, фруктах, овощах есть микробы.</a:t>
            </a:r>
          </a:p>
          <a:p>
            <a:pPr eaLnBrk="1" hangingPunct="1"/>
            <a:r>
              <a:rPr lang="ru-RU" sz="2400" dirty="0" smtClean="0">
                <a:latin typeface="Cambria" pitchFamily="18" charset="0"/>
              </a:rPr>
              <a:t>Немытые руки могут содержать яйца паразитов. </a:t>
            </a:r>
          </a:p>
        </p:txBody>
      </p:sp>
      <p:pic>
        <p:nvPicPr>
          <p:cNvPr id="5124" name="Picture 5" descr="eg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52" y="1357298"/>
            <a:ext cx="39596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643570" y="4286256"/>
            <a:ext cx="2879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Cambria" pitchFamily="18" charset="0"/>
              </a:rPr>
              <a:t>Яйца острицы</a:t>
            </a:r>
          </a:p>
        </p:txBody>
      </p:sp>
      <p:pic>
        <p:nvPicPr>
          <p:cNvPr id="5126" name="Picture 8" descr="as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7377"/>
            <a:ext cx="3816102" cy="29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4355976" y="6130398"/>
            <a:ext cx="223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Cambria" pitchFamily="18" charset="0"/>
              </a:rPr>
              <a:t>Аскарида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0"/>
            <a:ext cx="82153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Зачем мыть руки перед едой?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877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Мой руки перед едой 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E:\I JULYA\Новая папка\сад\DSC_38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433531"/>
            <a:ext cx="3214710" cy="5424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5438670" cy="285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934332" y="869837"/>
            <a:ext cx="2981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За столом надо сидеть прямо, нельзя облокачиваться на стол. 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4" name="Picture 5" descr="image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05" y="3357562"/>
            <a:ext cx="5895455" cy="2375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7730" y="3726240"/>
            <a:ext cx="2768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Не следует широко расставлять локти при еде. Это мешает соседям по столу.</a:t>
            </a:r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Учительская\ЖОНКИНА ПИСАНИНА\картинки\images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96" y="1071546"/>
            <a:ext cx="3929104" cy="39291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80169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Заморочки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 бочки 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F:\Учительская\ЖОНКИНА ПИСАНИНА\картинки\eda_461_w200_h130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7" y="4804181"/>
            <a:ext cx="2720139" cy="1768091"/>
          </a:xfrm>
          <a:prstGeom prst="rect">
            <a:avLst/>
          </a:prstGeom>
          <a:noFill/>
        </p:spPr>
      </p:pic>
      <p:pic>
        <p:nvPicPr>
          <p:cNvPr id="4" name="Picture 3" descr="D:\Natalia\ЖОНКИНА ПИСАНИНА\barrel_shlp1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01" y="3194809"/>
            <a:ext cx="4114944" cy="37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Учительская\ЖОНКИНА ПИСАНИНА\картинки\школьное\2789768-f55f3cf6f5d5881d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64366"/>
            <a:ext cx="2159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var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8000"/>
            <a:ext cx="3251613" cy="360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8794" y="2000240"/>
            <a:ext cx="6491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ЗДЕСЬ ЛИШНЕЕ?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3286124"/>
            <a:ext cx="293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Тест-игра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85728"/>
            <a:ext cx="71288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Проверим себя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90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Какой из этих приборов не является столовым.</a:t>
            </a:r>
          </a:p>
        </p:txBody>
      </p:sp>
      <p:pic>
        <p:nvPicPr>
          <p:cNvPr id="20496" name="Picture 16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2840037" cy="2997200"/>
          </a:xfrm>
          <a:prstGeom prst="rect">
            <a:avLst/>
          </a:prstGeom>
          <a:noFill/>
        </p:spPr>
      </p:pic>
      <p:pic>
        <p:nvPicPr>
          <p:cNvPr id="20497" name="Picture 17" descr="Рисунок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765175"/>
            <a:ext cx="2414588" cy="3024188"/>
          </a:xfrm>
          <a:prstGeom prst="rect">
            <a:avLst/>
          </a:prstGeom>
          <a:noFill/>
        </p:spPr>
      </p:pic>
      <p:pic>
        <p:nvPicPr>
          <p:cNvPr id="20498" name="Picture 18" descr="wJ7hAjvTa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31941">
            <a:off x="972432" y="-101764"/>
            <a:ext cx="3736627" cy="3917430"/>
          </a:xfrm>
          <a:prstGeom prst="rect">
            <a:avLst/>
          </a:prstGeom>
          <a:noFill/>
        </p:spPr>
      </p:pic>
      <p:pic>
        <p:nvPicPr>
          <p:cNvPr id="20494" name="Picture 14" descr="Рисунок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2514600" cy="318611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48038" y="5445125"/>
            <a:ext cx="1503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нож</a:t>
            </a:r>
          </a:p>
        </p:txBody>
      </p:sp>
      <p:pic>
        <p:nvPicPr>
          <p:cNvPr id="40969" name="Picture 9" descr="Рисунок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81075"/>
            <a:ext cx="1889125" cy="2393950"/>
          </a:xfrm>
          <a:prstGeom prst="rect">
            <a:avLst/>
          </a:prstGeom>
          <a:noFill/>
        </p:spPr>
      </p:pic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sndAc>
      <p:stSnd>
        <p:snd r:embed="rId2" name="1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6" grpId="0" animBg="1"/>
      <p:bldP spid="409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90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Какой из этих приборов не является столовым.</a:t>
            </a:r>
          </a:p>
        </p:txBody>
      </p:sp>
      <p:pic>
        <p:nvPicPr>
          <p:cNvPr id="20496" name="Picture 16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2840037" cy="2997200"/>
          </a:xfrm>
          <a:prstGeom prst="rect">
            <a:avLst/>
          </a:prstGeom>
          <a:noFill/>
        </p:spPr>
      </p:pic>
      <p:pic>
        <p:nvPicPr>
          <p:cNvPr id="20497" name="Picture 17" descr="Рисунок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765175"/>
            <a:ext cx="2414588" cy="3024188"/>
          </a:xfrm>
          <a:prstGeom prst="rect">
            <a:avLst/>
          </a:prstGeom>
          <a:noFill/>
        </p:spPr>
      </p:pic>
      <p:pic>
        <p:nvPicPr>
          <p:cNvPr id="20498" name="Picture 18" descr="wJ7hAjvTa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31941">
            <a:off x="972432" y="-101764"/>
            <a:ext cx="3736627" cy="3917430"/>
          </a:xfrm>
          <a:prstGeom prst="rect">
            <a:avLst/>
          </a:prstGeom>
          <a:noFill/>
        </p:spPr>
      </p:pic>
      <p:pic>
        <p:nvPicPr>
          <p:cNvPr id="20494" name="Picture 14" descr="Рисунок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2514600" cy="318611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-\Desktop\10-11_79_2_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3812"/>
            <a:ext cx="8817991" cy="51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Natalia\ЖОНКИНА ПИСАНИНА\Parassita-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57702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Natalia\ЖОНКИНА ПИСАНИНА\1270892256_pi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" y="109950"/>
            <a:ext cx="9157702" cy="6610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203575" y="5445125"/>
            <a:ext cx="2247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ложка</a:t>
            </a:r>
          </a:p>
        </p:txBody>
      </p:sp>
      <p:pic>
        <p:nvPicPr>
          <p:cNvPr id="41993" name="Picture 9" descr="Рисунок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2513"/>
            <a:ext cx="2293937" cy="2420937"/>
          </a:xfrm>
          <a:prstGeom prst="rect">
            <a:avLst/>
          </a:prstGeom>
          <a:noFill/>
        </p:spPr>
      </p:pic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 animBg="1"/>
      <p:bldP spid="419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90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Какой из этих приборов не является столовым.</a:t>
            </a:r>
          </a:p>
        </p:txBody>
      </p:sp>
      <p:pic>
        <p:nvPicPr>
          <p:cNvPr id="20496" name="Picture 16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2840037" cy="2997200"/>
          </a:xfrm>
          <a:prstGeom prst="rect">
            <a:avLst/>
          </a:prstGeom>
          <a:noFill/>
        </p:spPr>
      </p:pic>
      <p:pic>
        <p:nvPicPr>
          <p:cNvPr id="20497" name="Picture 17" descr="Рисунок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765175"/>
            <a:ext cx="2414588" cy="3024188"/>
          </a:xfrm>
          <a:prstGeom prst="rect">
            <a:avLst/>
          </a:prstGeom>
          <a:noFill/>
        </p:spPr>
      </p:pic>
      <p:pic>
        <p:nvPicPr>
          <p:cNvPr id="20498" name="Picture 18" descr="wJ7hAjvTa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31941">
            <a:off x="972432" y="-101764"/>
            <a:ext cx="3736627" cy="3917430"/>
          </a:xfrm>
          <a:prstGeom prst="rect">
            <a:avLst/>
          </a:prstGeom>
          <a:noFill/>
        </p:spPr>
      </p:pic>
      <p:pic>
        <p:nvPicPr>
          <p:cNvPr id="20494" name="Picture 14" descr="Рисунок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2514600" cy="318611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203575" y="5445125"/>
            <a:ext cx="2187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вилка</a:t>
            </a:r>
          </a:p>
        </p:txBody>
      </p:sp>
      <p:pic>
        <p:nvPicPr>
          <p:cNvPr id="43017" name="Picture 9" descr="Рисунок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1816100" cy="2274888"/>
          </a:xfrm>
          <a:prstGeom prst="rect">
            <a:avLst/>
          </a:prstGeom>
          <a:noFill/>
        </p:spPr>
      </p:pic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000">
    <p:sndAc>
      <p:stSnd>
        <p:snd r:embed="rId2" name="1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4" grpId="0" animBg="1"/>
      <p:bldP spid="430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90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Какой из этих приборов не является столовым.</a:t>
            </a:r>
          </a:p>
        </p:txBody>
      </p:sp>
      <p:pic>
        <p:nvPicPr>
          <p:cNvPr id="20496" name="Picture 16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2840037" cy="2997200"/>
          </a:xfrm>
          <a:prstGeom prst="rect">
            <a:avLst/>
          </a:prstGeom>
          <a:noFill/>
        </p:spPr>
      </p:pic>
      <p:pic>
        <p:nvPicPr>
          <p:cNvPr id="20497" name="Picture 17" descr="Рисунок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765175"/>
            <a:ext cx="2414588" cy="3024188"/>
          </a:xfrm>
          <a:prstGeom prst="rect">
            <a:avLst/>
          </a:prstGeom>
          <a:noFill/>
        </p:spPr>
      </p:pic>
      <p:pic>
        <p:nvPicPr>
          <p:cNvPr id="20498" name="Picture 18" descr="wJ7hAjvTa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31941">
            <a:off x="972432" y="-101764"/>
            <a:ext cx="3736627" cy="3917430"/>
          </a:xfrm>
          <a:prstGeom prst="rect">
            <a:avLst/>
          </a:prstGeom>
          <a:noFill/>
        </p:spPr>
      </p:pic>
      <p:pic>
        <p:nvPicPr>
          <p:cNvPr id="20494" name="Picture 14" descr="Рисунок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2514600" cy="318611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95288" y="333375"/>
            <a:ext cx="225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4283075" y="693738"/>
            <a:ext cx="4176713" cy="27352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755650" y="2852738"/>
            <a:ext cx="3671888" cy="3241675"/>
          </a:xfrm>
          <a:prstGeom prst="star24">
            <a:avLst>
              <a:gd name="adj" fmla="val 37500"/>
            </a:avLst>
          </a:prstGeom>
          <a:solidFill>
            <a:srgbClr val="FF99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5071" name="Picture 15" descr="Рисунок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12875"/>
            <a:ext cx="1223963" cy="1268413"/>
          </a:xfrm>
          <a:prstGeom prst="rect">
            <a:avLst/>
          </a:prstGeom>
          <a:noFill/>
        </p:spPr>
      </p:pic>
      <p:pic>
        <p:nvPicPr>
          <p:cNvPr id="45072" name="Picture 16" descr="Рисунок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08050"/>
            <a:ext cx="1068387" cy="1338263"/>
          </a:xfrm>
          <a:prstGeom prst="rect">
            <a:avLst/>
          </a:prstGeom>
          <a:noFill/>
        </p:spPr>
      </p:pic>
      <p:pic>
        <p:nvPicPr>
          <p:cNvPr id="45073" name="Picture 17" descr="wJ7hAjvTaK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9369">
            <a:off x="755650" y="2852738"/>
            <a:ext cx="3313113" cy="3313112"/>
          </a:xfrm>
          <a:prstGeom prst="rect">
            <a:avLst/>
          </a:prstGeom>
          <a:noFill/>
        </p:spPr>
      </p:pic>
      <p:pic>
        <p:nvPicPr>
          <p:cNvPr id="45074" name="Picture 18" descr="Рисунок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1150937" cy="1458912"/>
          </a:xfrm>
          <a:prstGeom prst="rect">
            <a:avLst/>
          </a:prstGeom>
          <a:noFill/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508625" y="2420938"/>
            <a:ext cx="17732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/>
              <a:t>столовые</a:t>
            </a:r>
          </a:p>
          <a:p>
            <a:pPr algn="ctr"/>
            <a:r>
              <a:rPr lang="ru-RU" sz="2800"/>
              <a:t>приборы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1476375" y="5661025"/>
            <a:ext cx="209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ножницы</a:t>
            </a:r>
          </a:p>
        </p:txBody>
      </p:sp>
    </p:spTree>
  </p:cSld>
  <p:clrMapOvr>
    <a:masterClrMapping/>
  </p:clrMapOvr>
  <p:transition advClick="0" advTm="7000">
    <p:sndAc>
      <p:stSnd>
        <p:snd r:embed="rId2" name="1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45066" grpId="1" animBg="1"/>
      <p:bldP spid="45070" grpId="0" animBg="1"/>
      <p:bldP spid="45068" grpId="0"/>
      <p:bldP spid="4506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63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Что обязательно нужно сделать перед едой?</a:t>
            </a:r>
          </a:p>
        </p:txBody>
      </p:sp>
      <p:pic>
        <p:nvPicPr>
          <p:cNvPr id="21518" name="Picture 14" descr="сканирование000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2674938" cy="2749550"/>
          </a:xfrm>
          <a:prstGeom prst="rect">
            <a:avLst/>
          </a:prstGeom>
          <a:noFill/>
        </p:spPr>
      </p:pic>
      <p:pic>
        <p:nvPicPr>
          <p:cNvPr id="21521" name="Picture 17" descr="00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84550" cy="2670175"/>
          </a:xfrm>
          <a:prstGeom prst="rect">
            <a:avLst/>
          </a:prstGeom>
          <a:noFill/>
        </p:spPr>
      </p:pic>
      <p:pic>
        <p:nvPicPr>
          <p:cNvPr id="21523" name="Picture 19" descr="сканирование000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024188" cy="2649538"/>
          </a:xfrm>
          <a:prstGeom prst="rect">
            <a:avLst/>
          </a:prstGeom>
          <a:noFill/>
        </p:spPr>
      </p:pic>
      <p:pic>
        <p:nvPicPr>
          <p:cNvPr id="21524" name="Picture 20" descr="000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313112" cy="2765425"/>
          </a:xfrm>
          <a:prstGeom prst="rect">
            <a:avLst/>
          </a:prstGeom>
          <a:noFill/>
        </p:spPr>
      </p:pic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39750" y="3573463"/>
            <a:ext cx="900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поесть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7380288" y="765175"/>
            <a:ext cx="1023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поспать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43663" y="36449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поиграть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771775" y="3141663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помыть руки</a:t>
            </a:r>
          </a:p>
        </p:txBody>
      </p:sp>
    </p:spTree>
  </p:cSld>
  <p:clrMapOvr>
    <a:masterClrMapping/>
  </p:clrMapOvr>
  <p:transition>
    <p:sndAc>
      <p:stSnd>
        <p:snd r:embed="rId2" name="1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  <p:bldP spid="21526" grpId="0"/>
      <p:bldP spid="21527" grpId="0"/>
      <p:bldP spid="215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59113" y="5445125"/>
            <a:ext cx="2952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поспать</a:t>
            </a:r>
          </a:p>
        </p:txBody>
      </p:sp>
      <p:pic>
        <p:nvPicPr>
          <p:cNvPr id="47113" name="Picture 9" descr="00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3384550" cy="2670175"/>
          </a:xfrm>
          <a:prstGeom prst="rect">
            <a:avLst/>
          </a:prstGeom>
          <a:noFill/>
        </p:spPr>
      </p:pic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sndAc>
      <p:stSnd>
        <p:snd r:embed="rId2" name="1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0" grpId="0" animBg="1"/>
      <p:bldP spid="471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63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Что обязательно нужно сделать перед едой?</a:t>
            </a:r>
          </a:p>
        </p:txBody>
      </p:sp>
      <p:pic>
        <p:nvPicPr>
          <p:cNvPr id="21518" name="Picture 14" descr="сканирование000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2674938" cy="2749550"/>
          </a:xfrm>
          <a:prstGeom prst="rect">
            <a:avLst/>
          </a:prstGeom>
          <a:noFill/>
        </p:spPr>
      </p:pic>
      <p:pic>
        <p:nvPicPr>
          <p:cNvPr id="21521" name="Picture 17" descr="00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84550" cy="2670175"/>
          </a:xfrm>
          <a:prstGeom prst="rect">
            <a:avLst/>
          </a:prstGeom>
          <a:noFill/>
        </p:spPr>
      </p:pic>
      <p:pic>
        <p:nvPicPr>
          <p:cNvPr id="21523" name="Picture 19" descr="сканирование000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024188" cy="2649538"/>
          </a:xfrm>
          <a:prstGeom prst="rect">
            <a:avLst/>
          </a:prstGeom>
          <a:noFill/>
        </p:spPr>
      </p:pic>
      <p:pic>
        <p:nvPicPr>
          <p:cNvPr id="21524" name="Picture 20" descr="000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313112" cy="2765425"/>
          </a:xfrm>
          <a:prstGeom prst="rect">
            <a:avLst/>
          </a:prstGeom>
          <a:noFill/>
        </p:spPr>
      </p:pic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39750" y="3573463"/>
            <a:ext cx="900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поесть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7380288" y="765175"/>
            <a:ext cx="1023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поспать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43663" y="36449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поиграть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771775" y="3141663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помыть руки</a:t>
            </a:r>
          </a:p>
        </p:txBody>
      </p:sp>
    </p:spTree>
  </p:cSld>
  <p:clrMapOvr>
    <a:masterClrMapping/>
  </p:clrMapOvr>
  <p:transition>
    <p:sndAc>
      <p:stSnd>
        <p:snd r:embed="rId2" name="1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  <p:bldP spid="21526" grpId="0"/>
      <p:bldP spid="21527" grpId="0"/>
      <p:bldP spid="215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59113" y="5445125"/>
            <a:ext cx="2538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поесть</a:t>
            </a:r>
          </a:p>
        </p:txBody>
      </p:sp>
      <p:pic>
        <p:nvPicPr>
          <p:cNvPr id="48137" name="Picture 9" descr="00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3313112" cy="2765425"/>
          </a:xfrm>
          <a:prstGeom prst="rect">
            <a:avLst/>
          </a:prstGeom>
          <a:noFill/>
        </p:spPr>
      </p:pic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sndAc>
      <p:stSnd>
        <p:snd r:embed="rId2" name="1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4" grpId="0" animBg="1"/>
      <p:bldP spid="481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63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Что обязательно нужно сделать перед едой?</a:t>
            </a:r>
          </a:p>
        </p:txBody>
      </p:sp>
      <p:pic>
        <p:nvPicPr>
          <p:cNvPr id="21518" name="Picture 14" descr="сканирование000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2674938" cy="2749550"/>
          </a:xfrm>
          <a:prstGeom prst="rect">
            <a:avLst/>
          </a:prstGeom>
          <a:noFill/>
        </p:spPr>
      </p:pic>
      <p:pic>
        <p:nvPicPr>
          <p:cNvPr id="21521" name="Picture 17" descr="00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84550" cy="2670175"/>
          </a:xfrm>
          <a:prstGeom prst="rect">
            <a:avLst/>
          </a:prstGeom>
          <a:noFill/>
        </p:spPr>
      </p:pic>
      <p:pic>
        <p:nvPicPr>
          <p:cNvPr id="21523" name="Picture 19" descr="сканирование000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024188" cy="2649538"/>
          </a:xfrm>
          <a:prstGeom prst="rect">
            <a:avLst/>
          </a:prstGeom>
          <a:noFill/>
        </p:spPr>
      </p:pic>
      <p:pic>
        <p:nvPicPr>
          <p:cNvPr id="21524" name="Picture 20" descr="000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313112" cy="2765425"/>
          </a:xfrm>
          <a:prstGeom prst="rect">
            <a:avLst/>
          </a:prstGeom>
          <a:noFill/>
        </p:spPr>
      </p:pic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39750" y="3573463"/>
            <a:ext cx="900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поесть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7380288" y="765175"/>
            <a:ext cx="1023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поспать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43663" y="36449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поиграть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771775" y="3141663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помыть руки</a:t>
            </a:r>
          </a:p>
        </p:txBody>
      </p:sp>
    </p:spTree>
  </p:cSld>
  <p:clrMapOvr>
    <a:masterClrMapping/>
  </p:clrMapOvr>
  <p:transition>
    <p:sndAc>
      <p:stSnd>
        <p:snd r:embed="rId2" name="1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  <p:bldP spid="21526" grpId="0"/>
      <p:bldP spid="21527" grpId="0"/>
      <p:bldP spid="215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atalia\ЖОНКИНА ПИСАНИНА\800px-Silver_gilt_strainer_spoons_marine_beast_hoxne_treas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" y="116632"/>
            <a:ext cx="5412682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Natalia\ЖОНКИНА ПИСАНИНА\13118806786d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61" y="2827942"/>
            <a:ext cx="5076056" cy="3807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Natalia\ЖОНКИНА ПИСАНИНА\2006AJ9424_jpg_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89" y="429657"/>
            <a:ext cx="3597428" cy="2398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Natalia\ЖОНКИНА ПИСАНИНА\1270891839_posuda-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7" y="3428998"/>
            <a:ext cx="3648404" cy="2736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348038" y="5445125"/>
            <a:ext cx="32845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поиграть</a:t>
            </a:r>
          </a:p>
        </p:txBody>
      </p:sp>
      <p:pic>
        <p:nvPicPr>
          <p:cNvPr id="49161" name="Picture 9" descr="сканирование0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3024187" cy="2649537"/>
          </a:xfrm>
          <a:prstGeom prst="rect">
            <a:avLst/>
          </a:prstGeom>
          <a:noFill/>
        </p:spPr>
      </p:pic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000">
    <p:sndAc>
      <p:stSnd>
        <p:snd r:embed="rId2" name="1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8" grpId="0" animBg="1"/>
      <p:bldP spid="491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63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Что обязательно нужно сделать перед едой?</a:t>
            </a:r>
          </a:p>
        </p:txBody>
      </p:sp>
      <p:pic>
        <p:nvPicPr>
          <p:cNvPr id="21518" name="Picture 14" descr="сканирование000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2674938" cy="2749550"/>
          </a:xfrm>
          <a:prstGeom prst="rect">
            <a:avLst/>
          </a:prstGeom>
          <a:noFill/>
        </p:spPr>
      </p:pic>
      <p:pic>
        <p:nvPicPr>
          <p:cNvPr id="21521" name="Picture 17" descr="00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84550" cy="2670175"/>
          </a:xfrm>
          <a:prstGeom prst="rect">
            <a:avLst/>
          </a:prstGeom>
          <a:noFill/>
        </p:spPr>
      </p:pic>
      <p:pic>
        <p:nvPicPr>
          <p:cNvPr id="21523" name="Picture 19" descr="сканирование000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024188" cy="2649538"/>
          </a:xfrm>
          <a:prstGeom prst="rect">
            <a:avLst/>
          </a:prstGeom>
          <a:noFill/>
        </p:spPr>
      </p:pic>
      <p:pic>
        <p:nvPicPr>
          <p:cNvPr id="21524" name="Picture 20" descr="000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313112" cy="2765425"/>
          </a:xfrm>
          <a:prstGeom prst="rect">
            <a:avLst/>
          </a:prstGeom>
          <a:noFill/>
        </p:spPr>
      </p:pic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39750" y="3573463"/>
            <a:ext cx="900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поесть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7380288" y="765175"/>
            <a:ext cx="1023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поспать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43663" y="36449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поиграть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771775" y="3141663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помыть руки</a:t>
            </a:r>
          </a:p>
        </p:txBody>
      </p:sp>
    </p:spTree>
  </p:cSld>
  <p:clrMapOvr>
    <a:masterClrMapping/>
  </p:clrMapOvr>
  <p:transition>
    <p:sndAc>
      <p:stSnd>
        <p:snd r:embed="rId2" name="1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  <p:bldP spid="21526" grpId="0"/>
      <p:bldP spid="21527" grpId="0"/>
      <p:bldP spid="215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492500" y="333375"/>
            <a:ext cx="225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50186" name="Picture 10" descr="сканирование00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4624387" cy="4752975"/>
          </a:xfrm>
          <a:prstGeom prst="rect">
            <a:avLst/>
          </a:prstGeom>
          <a:noFill/>
        </p:spPr>
      </p:pic>
      <p:pic>
        <p:nvPicPr>
          <p:cNvPr id="50187" name="Picture 11" descr="00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52513"/>
            <a:ext cx="2303463" cy="1817687"/>
          </a:xfrm>
          <a:prstGeom prst="rect">
            <a:avLst/>
          </a:prstGeom>
          <a:noFill/>
        </p:spPr>
      </p:pic>
      <p:pic>
        <p:nvPicPr>
          <p:cNvPr id="50188" name="Picture 12" descr="сканирование00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836613"/>
            <a:ext cx="2376488" cy="2082800"/>
          </a:xfrm>
          <a:prstGeom prst="rect">
            <a:avLst/>
          </a:prstGeom>
          <a:noFill/>
        </p:spPr>
      </p:pic>
      <p:pic>
        <p:nvPicPr>
          <p:cNvPr id="50189" name="Picture 13" descr="000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2376487" cy="1984375"/>
          </a:xfrm>
          <a:prstGeom prst="rect">
            <a:avLst/>
          </a:prstGeom>
          <a:noFill/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611188" y="2781300"/>
            <a:ext cx="900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поесть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348038" y="2781300"/>
            <a:ext cx="1023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поспать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6156325" y="2852738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поиграть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195513" y="609282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помыть руки</a:t>
            </a:r>
          </a:p>
        </p:txBody>
      </p:sp>
    </p:spTree>
  </p:cSld>
  <p:clrMapOvr>
    <a:masterClrMapping/>
  </p:clrMapOvr>
  <p:transition advClick="0" advTm="5000">
    <p:sndAc>
      <p:stSnd>
        <p:snd r:embed="rId2" name="1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/>
      <p:bldP spid="50191" grpId="0"/>
      <p:bldP spid="50192" grpId="0"/>
      <p:bldP spid="5019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Какой вариант пословицы правильный?</a:t>
            </a:r>
          </a:p>
        </p:txBody>
      </p:sp>
      <p:sp>
        <p:nvSpPr>
          <p:cNvPr id="22541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1412875"/>
            <a:ext cx="7777162" cy="771525"/>
          </a:xfrm>
          <a:prstGeom prst="rect">
            <a:avLst/>
          </a:prstGeom>
          <a:solidFill>
            <a:srgbClr val="FF0000">
              <a:alpha val="11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Когда я ем – спасибо всем!</a:t>
            </a:r>
          </a:p>
        </p:txBody>
      </p:sp>
      <p:sp>
        <p:nvSpPr>
          <p:cNvPr id="22542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3068638"/>
            <a:ext cx="7356475" cy="771525"/>
          </a:xfrm>
          <a:prstGeom prst="rect">
            <a:avLst/>
          </a:prstGeom>
          <a:solidFill>
            <a:srgbClr val="0000FF">
              <a:alpha val="11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33CC"/>
                </a:solidFill>
              </a:rPr>
              <a:t>Когда я ем – не знаю чем!</a:t>
            </a:r>
          </a:p>
        </p:txBody>
      </p:sp>
      <p:sp>
        <p:nvSpPr>
          <p:cNvPr id="22543" name="Text Box 1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4868863"/>
            <a:ext cx="7351712" cy="771525"/>
          </a:xfrm>
          <a:prstGeom prst="rect">
            <a:avLst/>
          </a:prstGeom>
          <a:solidFill>
            <a:srgbClr val="008000">
              <a:alpha val="11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900"/>
                </a:solidFill>
              </a:rPr>
              <a:t>Когда я ем – я глух и нем!</a:t>
            </a:r>
          </a:p>
        </p:txBody>
      </p:sp>
    </p:spTree>
  </p:cSld>
  <p:clrMapOvr>
    <a:masterClrMapping/>
  </p:clrMapOvr>
  <p:transition advClick="0">
    <p:sndAc>
      <p:stSnd>
        <p:snd r:embed="rId2" name="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2" grpId="0" animBg="1"/>
      <p:bldP spid="225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39750" y="2924175"/>
            <a:ext cx="7777163" cy="771525"/>
          </a:xfrm>
          <a:prstGeom prst="rect">
            <a:avLst/>
          </a:prstGeom>
          <a:solidFill>
            <a:srgbClr val="FF0000">
              <a:alpha val="11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Когда я ем – спасибо всем!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843213" y="1844675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V="1">
            <a:off x="2627313" y="1916113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sndAc>
      <p:stSnd>
        <p:snd r:embed="rId2" name="2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Какой вариант пословицы правильный?</a:t>
            </a:r>
          </a:p>
        </p:txBody>
      </p:sp>
      <p:sp>
        <p:nvSpPr>
          <p:cNvPr id="12493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1412875"/>
            <a:ext cx="7777162" cy="771525"/>
          </a:xfrm>
          <a:prstGeom prst="rect">
            <a:avLst/>
          </a:prstGeom>
          <a:solidFill>
            <a:srgbClr val="FF0000">
              <a:alpha val="11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Когда я ем – спасибо всем!</a:t>
            </a:r>
          </a:p>
        </p:txBody>
      </p:sp>
      <p:sp>
        <p:nvSpPr>
          <p:cNvPr id="124933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3068638"/>
            <a:ext cx="7356475" cy="771525"/>
          </a:xfrm>
          <a:prstGeom prst="rect">
            <a:avLst/>
          </a:prstGeom>
          <a:solidFill>
            <a:srgbClr val="0000FF">
              <a:alpha val="11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33CC"/>
                </a:solidFill>
              </a:rPr>
              <a:t>Когда я ем – не знаю чем!</a:t>
            </a:r>
          </a:p>
        </p:txBody>
      </p:sp>
      <p:sp>
        <p:nvSpPr>
          <p:cNvPr id="124934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4868863"/>
            <a:ext cx="7351712" cy="771525"/>
          </a:xfrm>
          <a:prstGeom prst="rect">
            <a:avLst/>
          </a:prstGeom>
          <a:solidFill>
            <a:srgbClr val="008000">
              <a:alpha val="11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900"/>
                </a:solidFill>
              </a:rPr>
              <a:t>Когда я ем – я глух и нем!</a:t>
            </a:r>
          </a:p>
        </p:txBody>
      </p:sp>
    </p:spTree>
  </p:cSld>
  <p:clrMapOvr>
    <a:masterClrMapping/>
  </p:clrMapOvr>
  <p:transition advClick="0">
    <p:sndAc>
      <p:stSnd>
        <p:snd r:embed="rId2" name="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  <p:bldP spid="124933" grpId="0" animBg="1"/>
      <p:bldP spid="1249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900113" y="3068638"/>
            <a:ext cx="7356475" cy="771525"/>
          </a:xfrm>
          <a:prstGeom prst="rect">
            <a:avLst/>
          </a:prstGeom>
          <a:solidFill>
            <a:srgbClr val="0000FF">
              <a:alpha val="11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33CC"/>
                </a:solidFill>
              </a:rPr>
              <a:t>Когда я ем – не знаю чем!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2843213" y="1844675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2627313" y="1916113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000">
    <p:sndAc>
      <p:stSnd>
        <p:snd r:embed="rId2" name="2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nimBg="1"/>
      <p:bldP spid="532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Какой вариант пословицы правильный?</a:t>
            </a:r>
          </a:p>
        </p:txBody>
      </p:sp>
      <p:sp>
        <p:nvSpPr>
          <p:cNvPr id="22541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1412875"/>
            <a:ext cx="7777162" cy="771525"/>
          </a:xfrm>
          <a:prstGeom prst="rect">
            <a:avLst/>
          </a:prstGeom>
          <a:solidFill>
            <a:srgbClr val="FF0000">
              <a:alpha val="11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Когда я ем – спасибо всем!</a:t>
            </a:r>
          </a:p>
        </p:txBody>
      </p:sp>
      <p:sp>
        <p:nvSpPr>
          <p:cNvPr id="22542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3068638"/>
            <a:ext cx="7356475" cy="771525"/>
          </a:xfrm>
          <a:prstGeom prst="rect">
            <a:avLst/>
          </a:prstGeom>
          <a:solidFill>
            <a:srgbClr val="0000FF">
              <a:alpha val="11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33CC"/>
                </a:solidFill>
              </a:rPr>
              <a:t>Когда я ем – не знаю чем!</a:t>
            </a:r>
          </a:p>
        </p:txBody>
      </p:sp>
      <p:sp>
        <p:nvSpPr>
          <p:cNvPr id="22543" name="Text Box 1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4868863"/>
            <a:ext cx="7351712" cy="771525"/>
          </a:xfrm>
          <a:prstGeom prst="rect">
            <a:avLst/>
          </a:prstGeom>
          <a:solidFill>
            <a:srgbClr val="008000">
              <a:alpha val="11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900"/>
                </a:solidFill>
              </a:rPr>
              <a:t>Когда я ем – я глух и нем!</a:t>
            </a:r>
          </a:p>
        </p:txBody>
      </p:sp>
    </p:spTree>
  </p:cSld>
  <p:clrMapOvr>
    <a:masterClrMapping/>
  </p:clrMapOvr>
  <p:transition advClick="0">
    <p:sndAc>
      <p:stSnd>
        <p:snd r:embed="rId2" name="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2" grpId="0" animBg="1"/>
      <p:bldP spid="225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6443663" y="333375"/>
            <a:ext cx="225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900113" y="1268413"/>
            <a:ext cx="7351712" cy="771525"/>
          </a:xfrm>
          <a:prstGeom prst="rect">
            <a:avLst/>
          </a:prstGeom>
          <a:solidFill>
            <a:srgbClr val="008000">
              <a:alpha val="11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900"/>
                </a:solidFill>
              </a:rPr>
              <a:t>Когда я ем – я глух и нем!</a:t>
            </a:r>
          </a:p>
        </p:txBody>
      </p:sp>
      <p:pic>
        <p:nvPicPr>
          <p:cNvPr id="54287" name="Picture 15" descr="поездка 1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349500"/>
            <a:ext cx="5113338" cy="383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ndAc>
      <p:stSnd>
        <p:snd r:embed="rId2" name="2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На какой картинке культурные зверята?</a:t>
            </a:r>
          </a:p>
        </p:txBody>
      </p:sp>
      <p:pic>
        <p:nvPicPr>
          <p:cNvPr id="23563" name="Picture 11" descr="00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694113" cy="4081463"/>
          </a:xfrm>
          <a:prstGeom prst="rect">
            <a:avLst/>
          </a:prstGeom>
          <a:noFill/>
        </p:spPr>
      </p:pic>
      <p:pic>
        <p:nvPicPr>
          <p:cNvPr id="23564" name="Picture 12" descr="000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4016375" cy="40322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23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Natalia\ЖОНКИНА ПИСАНИНА\petr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96"/>
            <a:ext cx="5080000" cy="596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6021682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Царь Петр </a:t>
            </a:r>
            <a:r>
              <a:rPr lang="en-US" sz="2400" b="1" dirty="0" smtClean="0">
                <a:latin typeface="Cambria" pitchFamily="18" charset="0"/>
              </a:rPr>
              <a:t>I 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4101" name="Picture 5" descr="D:\Natalia\ЖОНКИНА ПИСАНИНА\Юности_честное_зерцал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111">
            <a:off x="4879039" y="3311066"/>
            <a:ext cx="3950426" cy="29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4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5288" y="5588000"/>
            <a:ext cx="5699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800080"/>
                </a:solidFill>
              </a:rPr>
              <a:t>Это не культурно!</a:t>
            </a:r>
          </a:p>
        </p:txBody>
      </p:sp>
      <p:pic>
        <p:nvPicPr>
          <p:cNvPr id="55305" name="Picture 9" descr="00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68413"/>
            <a:ext cx="3694113" cy="4081462"/>
          </a:xfrm>
          <a:prstGeom prst="rect">
            <a:avLst/>
          </a:prstGeom>
          <a:noFill/>
        </p:spPr>
      </p:pic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1908175" y="981075"/>
            <a:ext cx="4679950" cy="46085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V="1">
            <a:off x="1619250" y="1125538"/>
            <a:ext cx="4679950" cy="43926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sndAc>
      <p:stSnd>
        <p:snd r:embed="rId2" name="2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2" grpId="0" animBg="1"/>
      <p:bldP spid="5530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На какой картинке культурные зверята?</a:t>
            </a:r>
          </a:p>
        </p:txBody>
      </p:sp>
      <p:pic>
        <p:nvPicPr>
          <p:cNvPr id="126980" name="Picture 4" descr="00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694113" cy="4081463"/>
          </a:xfrm>
          <a:prstGeom prst="rect">
            <a:avLst/>
          </a:prstGeom>
          <a:noFill/>
        </p:spPr>
      </p:pic>
      <p:pic>
        <p:nvPicPr>
          <p:cNvPr id="126981" name="Picture 5" descr="000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4016375" cy="40322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23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2051050" y="1052513"/>
            <a:ext cx="4608513" cy="4537075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443663" y="333375"/>
            <a:ext cx="225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57354" name="Picture 10" descr="00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68413"/>
            <a:ext cx="4016375" cy="4032250"/>
          </a:xfrm>
          <a:prstGeom prst="rect">
            <a:avLst/>
          </a:prstGeom>
          <a:noFill/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68313" y="5516563"/>
            <a:ext cx="5397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Это культурно!</a:t>
            </a:r>
          </a:p>
        </p:txBody>
      </p:sp>
      <p:pic>
        <p:nvPicPr>
          <p:cNvPr id="57357" name="Picture 13" descr="KIDDY0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1346200" cy="2663825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ndAc>
      <p:stSnd>
        <p:snd r:embed="rId2" name="2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22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Где зверята поступают правильно?</a:t>
            </a:r>
          </a:p>
        </p:txBody>
      </p:sp>
      <p:pic>
        <p:nvPicPr>
          <p:cNvPr id="114694" name="Picture 6" descr="00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670300" cy="3267075"/>
          </a:xfrm>
          <a:prstGeom prst="rect">
            <a:avLst/>
          </a:prstGeom>
          <a:noFill/>
        </p:spPr>
      </p:pic>
      <p:pic>
        <p:nvPicPr>
          <p:cNvPr id="114695" name="Picture 7" descr="000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4105275" cy="32416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26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95288" y="5588000"/>
            <a:ext cx="5873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800080"/>
                </a:solidFill>
              </a:rPr>
              <a:t>Это не правильно!</a:t>
            </a:r>
          </a:p>
        </p:txBody>
      </p:sp>
      <p:pic>
        <p:nvPicPr>
          <p:cNvPr id="62473" name="Picture 9" descr="0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16113"/>
            <a:ext cx="3527425" cy="3140075"/>
          </a:xfrm>
          <a:prstGeom prst="rect">
            <a:avLst/>
          </a:prstGeom>
          <a:noFill/>
        </p:spPr>
      </p:pic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2555875" y="1484313"/>
            <a:ext cx="3887788" cy="3960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2339975" y="1557338"/>
            <a:ext cx="4032250" cy="3743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>
    <p:sndAc>
      <p:stSnd>
        <p:snd r:embed="rId2" name="2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70" grpId="0" animBg="1"/>
      <p:bldP spid="6247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22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Где зверята поступают правильно?</a:t>
            </a:r>
          </a:p>
        </p:txBody>
      </p:sp>
      <p:pic>
        <p:nvPicPr>
          <p:cNvPr id="114694" name="Picture 6" descr="00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670300" cy="3267075"/>
          </a:xfrm>
          <a:prstGeom prst="rect">
            <a:avLst/>
          </a:prstGeom>
          <a:noFill/>
        </p:spPr>
      </p:pic>
      <p:pic>
        <p:nvPicPr>
          <p:cNvPr id="114695" name="Picture 7" descr="000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4105275" cy="32416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26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225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65545" name="Picture 9" descr="00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96975"/>
            <a:ext cx="4897437" cy="3867150"/>
          </a:xfrm>
          <a:prstGeom prst="rect">
            <a:avLst/>
          </a:prstGeom>
          <a:noFill/>
        </p:spPr>
      </p:pic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95288" y="5516563"/>
            <a:ext cx="559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Это правильно!</a:t>
            </a:r>
          </a:p>
        </p:txBody>
      </p:sp>
      <p:pic>
        <p:nvPicPr>
          <p:cNvPr id="65547" name="Picture 11" descr="KIDDY0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813"/>
            <a:ext cx="1346200" cy="26638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ndAc>
      <p:stSnd>
        <p:snd r:embed="rId2" name="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427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Где стол накрыт правильно?</a:t>
            </a:r>
          </a:p>
        </p:txBody>
      </p:sp>
      <p:pic>
        <p:nvPicPr>
          <p:cNvPr id="24587" name="Picture 11" descr="Graphic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240088" cy="3240087"/>
          </a:xfrm>
          <a:prstGeom prst="rect">
            <a:avLst/>
          </a:prstGeom>
          <a:noFill/>
        </p:spPr>
      </p:pic>
      <p:pic>
        <p:nvPicPr>
          <p:cNvPr id="24588" name="Picture 12" descr="Graphic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2447925" cy="2397125"/>
          </a:xfrm>
          <a:prstGeom prst="rect">
            <a:avLst/>
          </a:prstGeom>
          <a:noFill/>
        </p:spPr>
      </p:pic>
      <p:pic>
        <p:nvPicPr>
          <p:cNvPr id="24589" name="Picture 13" descr="Graphic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2449513" cy="2397125"/>
          </a:xfrm>
          <a:prstGeom prst="rect">
            <a:avLst/>
          </a:prstGeom>
          <a:noFill/>
        </p:spPr>
      </p:pic>
      <p:pic>
        <p:nvPicPr>
          <p:cNvPr id="24590" name="Picture 14" descr="Graphic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376487" cy="232568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29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276600" y="5373688"/>
            <a:ext cx="3535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Не верно!</a:t>
            </a:r>
          </a:p>
        </p:txBody>
      </p:sp>
      <p:pic>
        <p:nvPicPr>
          <p:cNvPr id="58376" name="Picture 8" descr="Graphic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2449513" cy="2397125"/>
          </a:xfrm>
          <a:prstGeom prst="rect">
            <a:avLst/>
          </a:prstGeom>
          <a:noFill/>
        </p:spPr>
      </p:pic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>
    <p:sndAc>
      <p:stSnd>
        <p:snd r:embed="rId2" name="3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4" grpId="0" animBg="1"/>
      <p:bldP spid="5837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427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Где стол накрыт правильно?</a:t>
            </a:r>
          </a:p>
        </p:txBody>
      </p:sp>
      <p:pic>
        <p:nvPicPr>
          <p:cNvPr id="24587" name="Picture 11" descr="Graphic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240088" cy="3240087"/>
          </a:xfrm>
          <a:prstGeom prst="rect">
            <a:avLst/>
          </a:prstGeom>
          <a:noFill/>
        </p:spPr>
      </p:pic>
      <p:pic>
        <p:nvPicPr>
          <p:cNvPr id="24588" name="Picture 12" descr="Graphic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2447925" cy="2397125"/>
          </a:xfrm>
          <a:prstGeom prst="rect">
            <a:avLst/>
          </a:prstGeom>
          <a:noFill/>
        </p:spPr>
      </p:pic>
      <p:pic>
        <p:nvPicPr>
          <p:cNvPr id="24589" name="Picture 13" descr="Graphic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2449513" cy="2397125"/>
          </a:xfrm>
          <a:prstGeom prst="rect">
            <a:avLst/>
          </a:prstGeom>
          <a:noFill/>
        </p:spPr>
      </p:pic>
      <p:pic>
        <p:nvPicPr>
          <p:cNvPr id="24590" name="Picture 14" descr="Graphic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376487" cy="232568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29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Natalia\ЖОНКИНА ПИСАНИНА\tmp552-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1" y="-7942"/>
            <a:ext cx="6185533" cy="6865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835150" y="5445125"/>
            <a:ext cx="5229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Не правильно!</a:t>
            </a:r>
          </a:p>
        </p:txBody>
      </p:sp>
      <p:pic>
        <p:nvPicPr>
          <p:cNvPr id="59401" name="Picture 9" descr="Graphic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2376487" cy="2325687"/>
          </a:xfrm>
          <a:prstGeom prst="rect">
            <a:avLst/>
          </a:prstGeom>
          <a:noFill/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>
    <p:sndAc>
      <p:stSnd>
        <p:snd r:embed="rId2" name="3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8" grpId="0" animBg="1"/>
      <p:bldP spid="5939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427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Где стол накрыт правильно?</a:t>
            </a:r>
          </a:p>
        </p:txBody>
      </p:sp>
      <p:pic>
        <p:nvPicPr>
          <p:cNvPr id="24587" name="Picture 11" descr="Graphic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240088" cy="3240087"/>
          </a:xfrm>
          <a:prstGeom prst="rect">
            <a:avLst/>
          </a:prstGeom>
          <a:noFill/>
        </p:spPr>
      </p:pic>
      <p:pic>
        <p:nvPicPr>
          <p:cNvPr id="24588" name="Picture 12" descr="Graphic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2447925" cy="2397125"/>
          </a:xfrm>
          <a:prstGeom prst="rect">
            <a:avLst/>
          </a:prstGeom>
          <a:noFill/>
        </p:spPr>
      </p:pic>
      <p:pic>
        <p:nvPicPr>
          <p:cNvPr id="24589" name="Picture 13" descr="Graphic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2449513" cy="2397125"/>
          </a:xfrm>
          <a:prstGeom prst="rect">
            <a:avLst/>
          </a:prstGeom>
          <a:noFill/>
        </p:spPr>
      </p:pic>
      <p:pic>
        <p:nvPicPr>
          <p:cNvPr id="24590" name="Picture 14" descr="Graphic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376487" cy="232568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29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692275" y="5516563"/>
            <a:ext cx="5222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Не совсем так!</a:t>
            </a:r>
          </a:p>
        </p:txBody>
      </p:sp>
      <p:pic>
        <p:nvPicPr>
          <p:cNvPr id="60425" name="Picture 9" descr="Graphic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2447925" cy="2397125"/>
          </a:xfrm>
          <a:prstGeom prst="rect">
            <a:avLst/>
          </a:prstGeom>
          <a:noFill/>
        </p:spPr>
      </p:pic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>
    <p:sndAc>
      <p:stSnd>
        <p:snd r:embed="rId2" name="3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2" grpId="0" animBg="1"/>
      <p:bldP spid="604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427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Где стол накрыт правильно?</a:t>
            </a:r>
          </a:p>
        </p:txBody>
      </p:sp>
      <p:pic>
        <p:nvPicPr>
          <p:cNvPr id="24587" name="Picture 11" descr="Graphic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240088" cy="3240087"/>
          </a:xfrm>
          <a:prstGeom prst="rect">
            <a:avLst/>
          </a:prstGeom>
          <a:noFill/>
        </p:spPr>
      </p:pic>
      <p:pic>
        <p:nvPicPr>
          <p:cNvPr id="24588" name="Picture 12" descr="Graphic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2447925" cy="2397125"/>
          </a:xfrm>
          <a:prstGeom prst="rect">
            <a:avLst/>
          </a:prstGeom>
          <a:noFill/>
        </p:spPr>
      </p:pic>
      <p:pic>
        <p:nvPicPr>
          <p:cNvPr id="24589" name="Picture 13" descr="Graphic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2449513" cy="2397125"/>
          </a:xfrm>
          <a:prstGeom prst="rect">
            <a:avLst/>
          </a:prstGeom>
          <a:noFill/>
        </p:spPr>
      </p:pic>
      <p:pic>
        <p:nvPicPr>
          <p:cNvPr id="24590" name="Picture 14" descr="Graphic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376487" cy="232568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29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61452" name="Picture 12" descr="Graphic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96975"/>
            <a:ext cx="4371975" cy="4465638"/>
          </a:xfrm>
          <a:prstGeom prst="rect">
            <a:avLst/>
          </a:prstGeom>
          <a:noFill/>
        </p:spPr>
      </p:pic>
      <p:pic>
        <p:nvPicPr>
          <p:cNvPr id="61453" name="Picture 13" descr="Graphic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96975"/>
            <a:ext cx="4751388" cy="4729163"/>
          </a:xfrm>
          <a:prstGeom prst="rect">
            <a:avLst/>
          </a:prstGeom>
          <a:noFill/>
        </p:spPr>
      </p:pic>
      <p:pic>
        <p:nvPicPr>
          <p:cNvPr id="61454" name="Picture 14" descr="Graphic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4824413" cy="4724400"/>
          </a:xfrm>
          <a:prstGeom prst="rect">
            <a:avLst/>
          </a:prstGeom>
          <a:noFill/>
        </p:spPr>
      </p:pic>
      <p:pic>
        <p:nvPicPr>
          <p:cNvPr id="61455" name="Picture 15" descr="Graphic1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4824413" cy="4724400"/>
          </a:xfrm>
          <a:prstGeom prst="rect">
            <a:avLst/>
          </a:prstGeom>
          <a:noFill/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443663" y="404813"/>
            <a:ext cx="225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61450" name="Picture 10" descr="Graphic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4824413" cy="4724400"/>
          </a:xfrm>
          <a:prstGeom prst="rect">
            <a:avLst/>
          </a:prstGeom>
          <a:noFill/>
        </p:spPr>
      </p:pic>
      <p:pic>
        <p:nvPicPr>
          <p:cNvPr id="61451" name="Picture 11" descr="Graphic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5976938" cy="59769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sndAc>
      <p:stSnd>
        <p:snd r:embed="rId2" name="3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27088" y="981075"/>
            <a:ext cx="73739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Что вежливые люди</a:t>
            </a:r>
          </a:p>
          <a:p>
            <a:pPr algn="ctr"/>
            <a:r>
              <a:rPr lang="ru-RU" sz="5400" b="1">
                <a:solidFill>
                  <a:srgbClr val="FF0000"/>
                </a:solidFill>
              </a:rPr>
              <a:t>говорят перед едой?</a:t>
            </a:r>
          </a:p>
        </p:txBody>
      </p:sp>
      <p:pic>
        <p:nvPicPr>
          <p:cNvPr id="28686" name="Picture 14" descr="znaklef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24175"/>
            <a:ext cx="1270000" cy="29591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ndAc>
      <p:stSnd>
        <p:snd r:embed="rId2" name="3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547813" y="404813"/>
            <a:ext cx="61198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</a:rPr>
              <a:t>ПРИЯТНОГО АППЕТИТА!</a:t>
            </a:r>
          </a:p>
        </p:txBody>
      </p:sp>
      <p:pic>
        <p:nvPicPr>
          <p:cNvPr id="69642" name="Picture 10" descr="повара 0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924175"/>
            <a:ext cx="4195762" cy="31464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ndAc>
      <p:stSnd>
        <p:snd r:embed="rId2" name="3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88640"/>
            <a:ext cx="828680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Использованные ресурсы:</a:t>
            </a:r>
          </a:p>
          <a:p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www.planetaskazok.ru/images/stories/tolstoiA/buratino/tmp552-22.jpg</a:t>
            </a:r>
            <a:r>
              <a:rPr lang="ru-RU" u="sng" dirty="0" smtClean="0"/>
              <a:t>  </a:t>
            </a:r>
            <a:r>
              <a:rPr lang="ru-RU" dirty="0" smtClean="0"/>
              <a:t>картинка  Буратино завтракает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www.megaskidki.com/files/dlyanovostej/petr1.jpg</a:t>
            </a:r>
            <a:r>
              <a:rPr lang="en-US" dirty="0" smtClean="0"/>
              <a:t>  </a:t>
            </a:r>
            <a:r>
              <a:rPr lang="ru-RU" dirty="0" smtClean="0"/>
              <a:t>   </a:t>
            </a:r>
            <a:r>
              <a:rPr lang="be-BY" dirty="0" smtClean="0"/>
              <a:t>Петр</a:t>
            </a:r>
            <a:r>
              <a:rPr lang="ru-RU" dirty="0" smtClean="0"/>
              <a:t> Первый портрет</a:t>
            </a:r>
            <a:endParaRPr lang="en-US" dirty="0"/>
          </a:p>
          <a:p>
            <a:r>
              <a:rPr lang="en-US" dirty="0">
                <a:hlinkClick r:id="rId4"/>
              </a:rPr>
              <a:t>http://upload.wikimedia.org/wikipedia/ru/8/85/</a:t>
            </a:r>
            <a:r>
              <a:rPr lang="ru-RU" dirty="0" err="1">
                <a:hlinkClick r:id="rId4"/>
              </a:rPr>
              <a:t>Юности_честное_зерцало</a:t>
            </a:r>
            <a:r>
              <a:rPr lang="ru-RU" dirty="0">
                <a:hlinkClick r:id="rId4"/>
              </a:rPr>
              <a:t>.</a:t>
            </a:r>
            <a:r>
              <a:rPr lang="en-US" dirty="0" smtClean="0">
                <a:hlinkClick r:id="rId4"/>
              </a:rPr>
              <a:t>jpg</a:t>
            </a:r>
            <a:r>
              <a:rPr lang="ru-RU" dirty="0" smtClean="0"/>
              <a:t>  книга</a:t>
            </a:r>
            <a:endParaRPr lang="ru-RU" dirty="0"/>
          </a:p>
          <a:p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www.etoretro.ru/data/media/4757/13118806786de.jpg</a:t>
            </a:r>
            <a:r>
              <a:rPr lang="ru-RU" dirty="0" smtClean="0"/>
              <a:t>  старинные </a:t>
            </a:r>
            <a:r>
              <a:rPr lang="ru-RU" dirty="0"/>
              <a:t>столовые </a:t>
            </a:r>
            <a:r>
              <a:rPr lang="ru-RU" dirty="0" smtClean="0"/>
              <a:t>приборы</a:t>
            </a:r>
            <a:endParaRPr lang="ru-RU" dirty="0"/>
          </a:p>
          <a:p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school.xvatit.com/images/f/fd/10-11_79_2_3.jpg</a:t>
            </a:r>
            <a:r>
              <a:rPr lang="ru-RU" dirty="0" smtClean="0"/>
              <a:t>  </a:t>
            </a:r>
            <a:r>
              <a:rPr lang="ru-RU" dirty="0"/>
              <a:t>древний человек</a:t>
            </a:r>
          </a:p>
          <a:p>
            <a:r>
              <a:rPr lang="ru-RU" dirty="0">
                <a:hlinkClick r:id="rId7"/>
              </a:rPr>
              <a:t>http://</a:t>
            </a:r>
            <a:r>
              <a:rPr lang="ru-RU" dirty="0" smtClean="0">
                <a:hlinkClick r:id="rId7"/>
              </a:rPr>
              <a:t>www.funkyshot.ru/wp-content/uploads/01702.jpg</a:t>
            </a:r>
            <a:r>
              <a:rPr lang="ru-RU" dirty="0" smtClean="0"/>
              <a:t>    изображение вилки</a:t>
            </a:r>
            <a:endParaRPr lang="ru-RU" dirty="0"/>
          </a:p>
          <a:p>
            <a:r>
              <a:rPr lang="ru-RU" dirty="0">
                <a:hlinkClick r:id="rId8"/>
              </a:rPr>
              <a:t>http://</a:t>
            </a:r>
            <a:r>
              <a:rPr lang="ru-RU" dirty="0" smtClean="0">
                <a:hlinkClick r:id="rId8"/>
              </a:rPr>
              <a:t>www.funkyshot.ru/wp-content/uploads/02108.jpg</a:t>
            </a:r>
            <a:r>
              <a:rPr lang="ru-RU" dirty="0" smtClean="0"/>
              <a:t>    изображение вилки</a:t>
            </a:r>
            <a:endParaRPr lang="ru-RU" dirty="0"/>
          </a:p>
          <a:p>
            <a:r>
              <a:rPr lang="ru-RU" dirty="0">
                <a:hlinkClick r:id="rId9"/>
              </a:rPr>
              <a:t>http://</a:t>
            </a:r>
            <a:r>
              <a:rPr lang="ru-RU" dirty="0" smtClean="0">
                <a:hlinkClick r:id="rId9"/>
              </a:rPr>
              <a:t>upload.wikimedia.org/wikipedia/commons/f/f4/Silver_gilt_strainer_spoons_marine_beast_hoxne_treasure.JPG?us</a:t>
            </a:r>
            <a:r>
              <a:rPr lang="ru-RU" dirty="0" smtClean="0"/>
              <a:t>      римские ложки</a:t>
            </a:r>
            <a:endParaRPr lang="ru-RU" dirty="0"/>
          </a:p>
          <a:p>
            <a:r>
              <a:rPr lang="ru-RU" dirty="0">
                <a:hlinkClick r:id="rId10"/>
              </a:rPr>
              <a:t>http://</a:t>
            </a:r>
            <a:r>
              <a:rPr lang="ru-RU" dirty="0" smtClean="0">
                <a:hlinkClick r:id="rId10"/>
              </a:rPr>
              <a:t>upload.wikimedia.org/wikipedia/commons/c/c8/Parassita-big.jpg?uselang=ru</a:t>
            </a:r>
            <a:r>
              <a:rPr lang="ru-RU" dirty="0" smtClean="0"/>
              <a:t>   </a:t>
            </a:r>
            <a:r>
              <a:rPr lang="ru-RU" dirty="0"/>
              <a:t>Римский </a:t>
            </a:r>
            <a:r>
              <a:rPr lang="ru-RU" dirty="0" smtClean="0"/>
              <a:t>пир</a:t>
            </a:r>
          </a:p>
          <a:p>
            <a:r>
              <a:rPr lang="en-US" u="sng" dirty="0">
                <a:hlinkClick r:id="rId11"/>
              </a:rPr>
              <a:t>http://</a:t>
            </a:r>
            <a:r>
              <a:rPr lang="en-US" u="sng" dirty="0" smtClean="0">
                <a:hlinkClick r:id="rId11"/>
              </a:rPr>
              <a:t>www.happy-giraffe.ru/upload/userfiles/images/2012/01/25/20110420-servirovka_5.jpg</a:t>
            </a:r>
            <a:r>
              <a:rPr lang="ru-RU" u="sng" dirty="0" smtClean="0"/>
              <a:t> </a:t>
            </a:r>
            <a:r>
              <a:rPr lang="ru-RU" dirty="0" smtClean="0"/>
              <a:t>сервировка стола</a:t>
            </a:r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files.vector-images.com/clipart/barrel_shlp1.gif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ru-RU" dirty="0" smtClean="0"/>
              <a:t> изображение бочки</a:t>
            </a:r>
          </a:p>
          <a:p>
            <a:r>
              <a:rPr lang="en-US" u="sng" dirty="0">
                <a:hlinkClick r:id="rId13"/>
              </a:rPr>
              <a:t>http://</a:t>
            </a:r>
            <a:r>
              <a:rPr lang="en-US" u="sng" dirty="0" smtClean="0">
                <a:hlinkClick r:id="rId13"/>
              </a:rPr>
              <a:t>archikrasivo.ru/wp-content/uploads/2011/09/razn-serv-07.jpg</a:t>
            </a:r>
            <a:r>
              <a:rPr lang="ru-RU" u="sng" dirty="0" smtClean="0"/>
              <a:t> </a:t>
            </a:r>
            <a:r>
              <a:rPr lang="ru-RU" dirty="0" smtClean="0"/>
              <a:t> сервировка стола</a:t>
            </a:r>
          </a:p>
          <a:p>
            <a:r>
              <a:rPr lang="en-US" dirty="0">
                <a:hlinkClick r:id="rId14"/>
              </a:rPr>
              <a:t>http://blog.hausmann-austria.ru/wp-content/uploads/2012/11/</a:t>
            </a:r>
            <a:r>
              <a:rPr lang="ru-RU" dirty="0">
                <a:hlinkClick r:id="rId14"/>
              </a:rPr>
              <a:t>Сервировка-стола-11.</a:t>
            </a:r>
            <a:r>
              <a:rPr lang="en-US" dirty="0" smtClean="0">
                <a:hlinkClick r:id="rId14"/>
              </a:rPr>
              <a:t>jpg</a:t>
            </a:r>
            <a:r>
              <a:rPr lang="ru-RU" dirty="0" smtClean="0"/>
              <a:t>  сервировка стола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r>
              <a:rPr lang="en-US" u="sng" dirty="0" smtClean="0">
                <a:hlinkClick r:id="rId15"/>
              </a:rPr>
              <a:t>http</a:t>
            </a:r>
            <a:r>
              <a:rPr lang="ru-RU" u="sng" dirty="0" smtClean="0">
                <a:hlinkClick r:id="rId15"/>
              </a:rPr>
              <a:t>://</a:t>
            </a:r>
            <a:r>
              <a:rPr lang="en-US" u="sng" dirty="0" err="1" smtClean="0">
                <a:hlinkClick r:id="rId15"/>
              </a:rPr>
              <a:t>netgoloda</a:t>
            </a:r>
            <a:r>
              <a:rPr lang="ru-RU" u="sng" dirty="0" smtClean="0">
                <a:hlinkClick r:id="rId15"/>
              </a:rPr>
              <a:t>.</a:t>
            </a:r>
            <a:r>
              <a:rPr lang="en-US" u="sng" dirty="0" err="1" smtClean="0">
                <a:hlinkClick r:id="rId15"/>
              </a:rPr>
              <a:t>ru</a:t>
            </a:r>
            <a:r>
              <a:rPr lang="ru-RU" u="sng" dirty="0" smtClean="0">
                <a:hlinkClick r:id="rId15"/>
              </a:rPr>
              <a:t>/</a:t>
            </a:r>
            <a:r>
              <a:rPr lang="en-US" u="sng" dirty="0" err="1" smtClean="0">
                <a:hlinkClick r:id="rId15"/>
              </a:rPr>
              <a:t>stolovye</a:t>
            </a:r>
            <a:r>
              <a:rPr lang="ru-RU" u="sng" dirty="0" smtClean="0">
                <a:hlinkClick r:id="rId15"/>
              </a:rPr>
              <a:t>-</a:t>
            </a:r>
            <a:r>
              <a:rPr lang="en-US" u="sng" dirty="0" err="1" smtClean="0">
                <a:hlinkClick r:id="rId15"/>
              </a:rPr>
              <a:t>pribory</a:t>
            </a:r>
            <a:r>
              <a:rPr lang="ru-RU" u="sng" dirty="0" smtClean="0">
                <a:hlinkClick r:id="rId15"/>
              </a:rPr>
              <a:t>-</a:t>
            </a:r>
            <a:r>
              <a:rPr lang="en-US" u="sng" dirty="0" err="1" smtClean="0">
                <a:hlinkClick r:id="rId15"/>
              </a:rPr>
              <a:t>vilka</a:t>
            </a:r>
            <a:r>
              <a:rPr lang="ru-RU" u="sng" dirty="0" smtClean="0">
                <a:hlinkClick r:id="rId15"/>
              </a:rPr>
              <a:t>.</a:t>
            </a:r>
            <a:r>
              <a:rPr lang="en-US" u="sng" dirty="0" smtClean="0">
                <a:hlinkClick r:id="rId15"/>
              </a:rPr>
              <a:t>html</a:t>
            </a:r>
            <a:r>
              <a:rPr lang="ru-RU" dirty="0" smtClean="0"/>
              <a:t>  столовые приборы .  История вилки</a:t>
            </a:r>
          </a:p>
          <a:p>
            <a:r>
              <a:rPr lang="en-US" dirty="0" smtClean="0">
                <a:hlinkClick r:id="rId16"/>
              </a:rPr>
              <a:t>http</a:t>
            </a:r>
            <a:r>
              <a:rPr lang="en-US" dirty="0">
                <a:hlinkClick r:id="rId16"/>
              </a:rPr>
              <a:t>://fafka.ru/fork-history</a:t>
            </a:r>
            <a:r>
              <a:rPr lang="en-US" dirty="0" smtClean="0">
                <a:hlinkClick r:id="rId16"/>
              </a:rPr>
              <a:t>/</a:t>
            </a:r>
            <a:r>
              <a:rPr lang="ru-RU" dirty="0" smtClean="0"/>
              <a:t>      </a:t>
            </a:r>
            <a:r>
              <a:rPr lang="en-US" dirty="0" smtClean="0"/>
              <a:t> </a:t>
            </a:r>
            <a:r>
              <a:rPr lang="ru-RU" dirty="0"/>
              <a:t>история вилки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36190"/>
            <a:ext cx="8367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u="sng" dirty="0" smtClean="0">
                <a:hlinkClick r:id="rId2"/>
              </a:rPr>
              <a:t>http://ped-kopilka.ru/vs-ob-yetikete/pravila-povedenija-za-stolom-dlja-shkolnikov.html</a:t>
            </a:r>
            <a:endParaRPr lang="ru-RU" u="sng" dirty="0" smtClean="0"/>
          </a:p>
          <a:p>
            <a:r>
              <a:rPr lang="ru-RU" dirty="0" smtClean="0"/>
              <a:t>Правила поведения за столом для школьников</a:t>
            </a:r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3"/>
              </a:rPr>
              <a:t>http://www.stihi.ru/2009/12/26/6445</a:t>
            </a:r>
            <a:r>
              <a:rPr lang="ru-RU" dirty="0" smtClean="0"/>
              <a:t> Что такое этикет, стихи для детей</a:t>
            </a:r>
          </a:p>
          <a:p>
            <a:r>
              <a:rPr lang="ru-RU" dirty="0" smtClean="0"/>
              <a:t>Юрий </a:t>
            </a:r>
            <a:r>
              <a:rPr lang="ru-RU" dirty="0" err="1" smtClean="0"/>
              <a:t>Чичёв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Иллюстрации из книги Г. </a:t>
            </a:r>
            <a:r>
              <a:rPr lang="ru-RU" dirty="0" err="1" smtClean="0"/>
              <a:t>Шалаевой</a:t>
            </a:r>
            <a:r>
              <a:rPr lang="ru-RU" dirty="0" smtClean="0"/>
              <a:t>, О. Журавлевой, О. Сазоновой «Правила поведения для воспитанных детей»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71703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 материале использованы слайды  игры- теста «Культура поведения за столом» , автор А. </a:t>
            </a:r>
            <a:r>
              <a:rPr lang="ru-RU" dirty="0" err="1" smtClean="0"/>
              <a:t>Яранова</a:t>
            </a:r>
            <a:r>
              <a:rPr lang="ru-RU" dirty="0" smtClean="0"/>
              <a:t>   </a:t>
            </a:r>
            <a:r>
              <a:rPr lang="en-US" dirty="0" smtClean="0">
                <a:hlinkClick r:id="rId4"/>
              </a:rPr>
              <a:t>http://forchel.ru/450-kultura-povedeniya-za-stolom-igra-ozvuchena.html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20886"/>
            <a:ext cx="865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/>
              </a:rPr>
              <a:t>http</a:t>
            </a:r>
            <a:r>
              <a:rPr lang="ru-RU" dirty="0">
                <a:hlinkClick r:id="rId5"/>
              </a:rPr>
              <a:t>://</a:t>
            </a:r>
            <a:r>
              <a:rPr lang="ru-RU" dirty="0" smtClean="0">
                <a:hlinkClick r:id="rId5"/>
              </a:rPr>
              <a:t>douan.pp.net.ua/Chinamedic/egg.jpg</a:t>
            </a:r>
            <a:r>
              <a:rPr lang="ru-RU" dirty="0" smtClean="0"/>
              <a:t>   яйца аскариды</a:t>
            </a:r>
            <a:endParaRPr lang="ru-RU" dirty="0"/>
          </a:p>
          <a:p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www.24farm.ru/images/bolezni/askaridoz_340.jpg</a:t>
            </a:r>
            <a:r>
              <a:rPr lang="ru-RU" dirty="0" smtClean="0"/>
              <a:t>    аскарида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65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usiter.com/uploads/20120528/servirovka+stola+68336798204.jpg</a:t>
            </a:r>
            <a:r>
              <a:rPr lang="ru-RU" dirty="0" smtClean="0"/>
              <a:t>  сервировка стола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alia\ЖОНКИНА ПИСАНИНА\Сервировка-стола-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372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Natalia\ЖОНКИНА ПИСАНИНА\razn-serv-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6" y="162424"/>
            <a:ext cx="8838291" cy="6398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Natalia\ЖОНКИНА ПИСАНИНА\servirovka+stola+683367982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9" y="135444"/>
            <a:ext cx="8754037" cy="6562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Учительская\ЖОНКИНА ПИСАНИНА\20110420-servirovka_5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215470" cy="5529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F:\Учительская\ЖОНКИНА ПИСАНИНА\130553.1263492851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0"/>
            <a:ext cx="7229539" cy="691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Учительская\ЖОНКИНА ПИСАНИНА\stol_pribor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2132" cy="626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F:\Учительская\ЖОНКИНА ПИСАНИНА\eda_461_w200_h130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54" y="3746874"/>
            <a:ext cx="4786346" cy="3111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072206"/>
            <a:ext cx="4681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Вилка появилась в 1078 году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Natalia\ЖОНКИНА ПИСАНИНА\ancient-for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5121" y="1742222"/>
            <a:ext cx="6603658" cy="33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Natalia\ЖОНКИНА ПИСАНИНА\021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1" y="404661"/>
            <a:ext cx="9006259" cy="5995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Natalia\ЖОНКИНА ПИСАНИНА\017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3" y="14702"/>
            <a:ext cx="8515239" cy="6843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" descr="loz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3028940" cy="151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0" y="1857364"/>
            <a:ext cx="410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Cambria" pitchFamily="18" charset="0"/>
              </a:rPr>
              <a:t>Ложку держат тремя пальцами.</a:t>
            </a:r>
          </a:p>
        </p:txBody>
      </p:sp>
      <p:pic>
        <p:nvPicPr>
          <p:cNvPr id="9222" name="Picture 8" descr="spo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14290"/>
            <a:ext cx="300039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10" descr="spoon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9" y="214290"/>
            <a:ext cx="2786051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4286248" y="1857364"/>
            <a:ext cx="46434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Cambria" pitchFamily="18" charset="0"/>
              </a:rPr>
              <a:t>Вилку можно держать как ложку.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latin typeface="Cambria" pitchFamily="18" charset="0"/>
              </a:rPr>
              <a:t>Вилкой   можно </a:t>
            </a:r>
            <a:r>
              <a:rPr lang="ru-RU" sz="2000" b="1" dirty="0">
                <a:latin typeface="Cambria" pitchFamily="18" charset="0"/>
              </a:rPr>
              <a:t>пищу накалывать</a:t>
            </a:r>
            <a:r>
              <a:rPr lang="ru-RU" dirty="0"/>
              <a:t>.</a:t>
            </a:r>
          </a:p>
        </p:txBody>
      </p:sp>
      <p:pic>
        <p:nvPicPr>
          <p:cNvPr id="11" name="Picture 5" descr="image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4"/>
            <a:ext cx="3773487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image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786058"/>
            <a:ext cx="4700588" cy="193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5720" y="4643446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Если подано блюдо, которое надо резать ножом (например, мясо куском), то вилку держат в левой руке, а нож — в правой. Разрезая кушанье, вилку держат наклонно, иначе вилка может соскользнуть по гладкой поверхности и разбросать содержимое тарелки по столу.</a:t>
            </a:r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660</Words>
  <Application>Microsoft Office PowerPoint</Application>
  <PresentationFormat>Экран (4:3)</PresentationFormat>
  <Paragraphs>142</Paragraphs>
  <Slides>58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Начальная школа</cp:lastModifiedBy>
  <cp:revision>44</cp:revision>
  <dcterms:created xsi:type="dcterms:W3CDTF">2012-11-25T08:57:58Z</dcterms:created>
  <dcterms:modified xsi:type="dcterms:W3CDTF">2014-11-08T12:56:16Z</dcterms:modified>
</cp:coreProperties>
</file>